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33"/>
  </p:notesMasterIdLst>
  <p:sldIdLst>
    <p:sldId id="1573" r:id="rId3"/>
    <p:sldId id="1576" r:id="rId4"/>
    <p:sldId id="1577" r:id="rId5"/>
    <p:sldId id="1578" r:id="rId6"/>
    <p:sldId id="1580" r:id="rId7"/>
    <p:sldId id="1579" r:id="rId8"/>
    <p:sldId id="1581" r:id="rId9"/>
    <p:sldId id="1519" r:id="rId10"/>
    <p:sldId id="1520" r:id="rId11"/>
    <p:sldId id="1485" r:id="rId12"/>
    <p:sldId id="1486" r:id="rId13"/>
    <p:sldId id="1487" r:id="rId14"/>
    <p:sldId id="1574" r:id="rId15"/>
    <p:sldId id="1235" r:id="rId16"/>
    <p:sldId id="1192" r:id="rId17"/>
    <p:sldId id="1190" r:id="rId18"/>
    <p:sldId id="1263" r:id="rId19"/>
    <p:sldId id="1207" r:id="rId20"/>
    <p:sldId id="1582" r:id="rId21"/>
    <p:sldId id="1516" r:id="rId22"/>
    <p:sldId id="1508" r:id="rId23"/>
    <p:sldId id="1513" r:id="rId24"/>
    <p:sldId id="1512" r:id="rId25"/>
    <p:sldId id="1583" r:id="rId26"/>
    <p:sldId id="1584" r:id="rId27"/>
    <p:sldId id="1590" r:id="rId28"/>
    <p:sldId id="1591" r:id="rId29"/>
    <p:sldId id="1587" r:id="rId30"/>
    <p:sldId id="1589" r:id="rId31"/>
    <p:sldId id="159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panose="02000403000000020004" pitchFamily="2" charset="0"/>
              </a:defRPr>
            </a:lvl1pPr>
          </a:lstStyle>
          <a:p>
            <a:endParaRPr lang="en-I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panose="02000403000000020004" pitchFamily="2" charset="0"/>
              </a:defRPr>
            </a:lvl1pPr>
          </a:lstStyle>
          <a:p>
            <a:fld id="{54E940C8-5A11-6041-A49F-9C99883FF28C}" type="datetimeFigureOut">
              <a:rPr lang="en-IE" smtClean="0"/>
              <a:pPr/>
              <a:t>19/09/2024</a:t>
            </a:fld>
            <a:endParaRPr lang="en-I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panose="02000403000000020004" pitchFamily="2" charset="0"/>
              </a:defRPr>
            </a:lvl1pPr>
          </a:lstStyle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panose="02000403000000020004" pitchFamily="2" charset="0"/>
              </a:defRPr>
            </a:lvl1pPr>
          </a:lstStyle>
          <a:p>
            <a:fld id="{945D364C-EB8E-DF45-9D30-4A869BF84C55}" type="slidenum">
              <a:rPr lang="en-IE" smtClean="0"/>
              <a:pPr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75024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panose="02000403000000020004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panose="02000403000000020004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panose="02000403000000020004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panose="02000403000000020004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panose="02000403000000020004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But if we take a step back from this-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91A84-88BB-FC46-96B9-05650086DE09}" type="slidenum">
              <a:rPr lang="en-IE" smtClean="0"/>
              <a:pPr/>
              <a:t>1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69869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if we Look at the observed mutations that have occurred within clade </a:t>
            </a:r>
            <a:r>
              <a:rPr lang="en-IE" dirty="0" err="1"/>
              <a:t>iib</a:t>
            </a:r>
            <a:r>
              <a:rPr lang="en-IE" dirty="0"/>
              <a:t> since 2017 (this is not including the genomes from the 2022 B.1 lineage)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0F037-53A7-B442-A36C-1831CD361CB3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19133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we see they’re primarily G-&gt;A and C-&gt;T mutations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And this sort of extreme skew might suggest there could be some unusual evolutionary patten going on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0F037-53A7-B442-A36C-1831CD361CB3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87550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And we have seen- and in vitro studies have confirmed- that this is consistent with apobec3 deamination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0F037-53A7-B442-A36C-1831CD361CB3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95867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APOBEC3 is a family of cytidine deaminases that has a preference for binding </a:t>
            </a:r>
            <a:r>
              <a:rPr lang="en-IE" dirty="0" err="1"/>
              <a:t>tc</a:t>
            </a:r>
            <a:r>
              <a:rPr lang="en-IE" dirty="0"/>
              <a:t> dinucleotides and converts them to </a:t>
            </a:r>
            <a:r>
              <a:rPr lang="en-IE" dirty="0" err="1"/>
              <a:t>tt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0F037-53A7-B442-A36C-1831CD361CB3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10732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So If we go back to our </a:t>
            </a:r>
            <a:r>
              <a:rPr lang="en-IE" dirty="0" err="1"/>
              <a:t>snp</a:t>
            </a:r>
            <a:r>
              <a:rPr lang="en-IE" dirty="0"/>
              <a:t> plot for the current outbreak, where we see this enrichment of g to a and c to t mutations, and if we </a:t>
            </a:r>
            <a:r>
              <a:rPr lang="en-IE" dirty="0" err="1"/>
              <a:t>color</a:t>
            </a:r>
            <a:r>
              <a:rPr lang="en-IE" dirty="0"/>
              <a:t> them by whether they’re in the dinucleotide context that apobec3 prefers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0F037-53A7-B442-A36C-1831CD361CB3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03693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we see in red all the mutations that fit with apobec3 editing- there is specific enrichment of this dinucleotide context and clear signatures that are consistent with apobec3 editing. </a:t>
            </a:r>
          </a:p>
          <a:p>
            <a:r>
              <a:rPr lang="en-IE" dirty="0"/>
              <a:t>On the right panel you can see the heptamer content around observed C-&gt;T and G-&gt;A mutations in this part of the phylogeny, normalised to the positive strand. So 0 position is the mutation observed, and then we look upstream and downstream of the site.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0F037-53A7-B442-A36C-1831CD361CB3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3090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When we compare this to the other two </a:t>
            </a:r>
            <a:r>
              <a:rPr lang="en-IE" dirty="0" err="1"/>
              <a:t>mpox</a:t>
            </a:r>
            <a:r>
              <a:rPr lang="en-IE" dirty="0"/>
              <a:t> virus clades (clade I and </a:t>
            </a:r>
            <a:r>
              <a:rPr lang="en-IE" dirty="0" err="1"/>
              <a:t>iia</a:t>
            </a:r>
            <a:r>
              <a:rPr lang="en-IE" dirty="0"/>
              <a:t>, which haven’t been observed in the current outbreak), we do not see the same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0F037-53A7-B442-A36C-1831CD361CB3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0867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If we put numbers on it- more than 90% of observed mutations within clade </a:t>
            </a:r>
            <a:r>
              <a:rPr lang="en-IE" dirty="0" err="1"/>
              <a:t>iib</a:t>
            </a:r>
            <a:r>
              <a:rPr lang="en-IE" dirty="0"/>
              <a:t> are consistent with abobec3 editing as opposed to 13 and 8 percent in the other clades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0F037-53A7-B442-A36C-1831CD361CB3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34342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And remember that this top panel doesn’t include B.1, which we know has been spread globally through human to human transmission, </a:t>
            </a:r>
          </a:p>
          <a:p>
            <a:r>
              <a:rPr lang="en-IE" dirty="0"/>
              <a:t>if we look at the mutations that we observe within b.1, we see the same pattern of mutation consistent with apobec3 editing.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0F037-53A7-B442-A36C-1831CD361CB3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22588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If we go back to our overall phylogeny, we can look at the recent cases that have been reported and sequenced in the DRC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9590F-86FD-C641-BAE7-9CE119EC1221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90714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Based on early studies in the DRC,  </a:t>
            </a:r>
            <a:r>
              <a:rPr lang="en-IE" dirty="0"/>
              <a:t>most  cases of </a:t>
            </a:r>
            <a:r>
              <a:rPr lang="en-IE" dirty="0" err="1"/>
              <a:t>mpxv</a:t>
            </a:r>
            <a:r>
              <a:rPr lang="en-IE" dirty="0"/>
              <a:t> were found to occur in children, mostly young boys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0F037-53A7-B442-A36C-1831CD361CB3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54674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we’ve been working closely with </a:t>
            </a:r>
            <a:r>
              <a:rPr lang="en-IE" dirty="0" err="1"/>
              <a:t>Placide</a:t>
            </a:r>
            <a:r>
              <a:rPr lang="en-IE" dirty="0"/>
              <a:t> and Eddy to investigate the recent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0F037-53A7-B442-A36C-1831CD361CB3}" type="slidenum">
              <a:rPr lang="en-IE" smtClean="0"/>
              <a:pPr/>
              <a:t>20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10632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This data shows two very different pictures- the south </a:t>
            </a:r>
            <a:r>
              <a:rPr lang="en-IE" dirty="0" err="1"/>
              <a:t>kivu</a:t>
            </a:r>
            <a:r>
              <a:rPr lang="en-IE" dirty="0"/>
              <a:t> cases are distinct from most of the reported cases</a:t>
            </a:r>
          </a:p>
          <a:p>
            <a:endParaRPr lang="en-I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And as it happens demographics of cases in this area are different, with most cases in adults, and the majority of cases in women.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Epi investigations have linked these cases to sexual transmission and sex-work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40F037-53A7-B442-A36C-1831CD361CB3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3575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We see an enrichment of apobec3 in the south </a:t>
            </a:r>
            <a:r>
              <a:rPr lang="en-IE" dirty="0" err="1"/>
              <a:t>kivu</a:t>
            </a:r>
            <a:r>
              <a:rPr lang="en-IE" dirty="0"/>
              <a:t> province, with 50% of </a:t>
            </a:r>
            <a:r>
              <a:rPr lang="en-IE" dirty="0" err="1"/>
              <a:t>snps</a:t>
            </a:r>
            <a:r>
              <a:rPr lang="en-IE" dirty="0"/>
              <a:t> observed in south </a:t>
            </a:r>
            <a:r>
              <a:rPr lang="en-IE" dirty="0" err="1"/>
              <a:t>kivu</a:t>
            </a:r>
            <a:r>
              <a:rPr lang="en-IE" dirty="0"/>
              <a:t> consistent with apobec3 editing, and only 11% in the rest of the country</a:t>
            </a:r>
          </a:p>
          <a:p>
            <a:endParaRPr lang="en-IE" dirty="0"/>
          </a:p>
          <a:p>
            <a:r>
              <a:rPr lang="en-IE" dirty="0"/>
              <a:t>The numbers of </a:t>
            </a:r>
            <a:r>
              <a:rPr lang="en-IE" dirty="0" err="1"/>
              <a:t>snps</a:t>
            </a:r>
            <a:r>
              <a:rPr lang="en-IE" dirty="0"/>
              <a:t> in south </a:t>
            </a:r>
            <a:r>
              <a:rPr lang="en-IE" dirty="0" err="1"/>
              <a:t>kivu</a:t>
            </a:r>
            <a:r>
              <a:rPr lang="en-IE" dirty="0"/>
              <a:t> are small however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40F037-53A7-B442-A36C-1831CD361CB3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297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but it is a statistically significant observation- of the 10 mutations, the probability of seeing 5 </a:t>
            </a:r>
            <a:r>
              <a:rPr lang="en-IE" dirty="0" err="1"/>
              <a:t>apobec</a:t>
            </a:r>
            <a:r>
              <a:rPr lang="en-IE" dirty="0"/>
              <a:t>-edits is very low under normal mutational processes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40F037-53A7-B442-A36C-1831CD361CB3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470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So the DRC outbreak shows both forms of transmission- both the sustained human transmission, and also sporadic novel zoonotic events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9590F-86FD-C641-BAE7-9CE119EC1221}" type="slidenum">
              <a:rPr lang="en-IE" smtClean="0"/>
              <a:t>24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28187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9590F-86FD-C641-BAE7-9CE119EC1221}" type="slidenum">
              <a:rPr kumimoji="0" lang="en-IE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E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97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More recently- seen outbreaks of  sustained human transmission- first observed in Nigeria from 2017, now in the DRC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0F037-53A7-B442-A36C-1831CD361CB3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30113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Appears that sexual transmission is a driver in both of these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0F037-53A7-B442-A36C-1831CD361CB3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05855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Mpxv</a:t>
            </a:r>
            <a:r>
              <a:rPr lang="en-IE" dirty="0"/>
              <a:t> now has four clades- two major clades 1 and 2, and each of those are now broken into </a:t>
            </a:r>
            <a:r>
              <a:rPr lang="en-IE" dirty="0" err="1"/>
              <a:t>iia</a:t>
            </a:r>
            <a:r>
              <a:rPr lang="en-IE" dirty="0"/>
              <a:t> and </a:t>
            </a:r>
            <a:r>
              <a:rPr lang="en-IE" dirty="0" err="1"/>
              <a:t>iib</a:t>
            </a:r>
            <a:endParaRPr lang="en-IE" dirty="0"/>
          </a:p>
          <a:p>
            <a:r>
              <a:rPr lang="en-IE" dirty="0"/>
              <a:t>A subset of clade </a:t>
            </a:r>
            <a:r>
              <a:rPr lang="en-IE" dirty="0" err="1"/>
              <a:t>iib</a:t>
            </a:r>
            <a:r>
              <a:rPr lang="en-IE" dirty="0"/>
              <a:t> is the sustained human outbreak that was first detected in Nigeria in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9590F-86FD-C641-BAE7-9CE119EC1221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19745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A subset of clade </a:t>
            </a:r>
            <a:r>
              <a:rPr lang="en-IE" dirty="0" err="1"/>
              <a:t>iib</a:t>
            </a:r>
            <a:r>
              <a:rPr lang="en-IE" dirty="0"/>
              <a:t> is the sustained human outbreak that was first detected in Nigeria in 2017 and then went global in 2022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9590F-86FD-C641-BAE7-9CE119EC1221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72396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For context- I want to briefly describe what we observe with regards to apobec3 mutations in the outbreak first reported in Nigeria in 2017. the Nigerian outbreak lies within clade </a:t>
            </a:r>
            <a:r>
              <a:rPr lang="en-IE" dirty="0" err="1"/>
              <a:t>iib</a:t>
            </a:r>
            <a:r>
              <a:rPr lang="en-IE" dirty="0"/>
              <a:t> 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9590F-86FD-C641-BAE7-9CE119EC1221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4541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And If we zoom in to clade </a:t>
            </a:r>
            <a:r>
              <a:rPr lang="en-IE" dirty="0" err="1"/>
              <a:t>iib</a:t>
            </a:r>
            <a:endParaRPr lang="en-I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we can immediately see there is quite a lot of diversity here.</a:t>
            </a:r>
            <a:br>
              <a:rPr lang="en-IE" dirty="0"/>
            </a:br>
            <a:r>
              <a:rPr lang="en-IE" dirty="0"/>
              <a:t>The single sequence labelled b.1 is the major cluster that represents much of the diversity that has spread globally in 2022</a:t>
            </a:r>
            <a:br>
              <a:rPr lang="en-IE" dirty="0"/>
            </a:b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0F037-53A7-B442-A36C-1831CD361CB3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48207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And this is the big long branch of 42 </a:t>
            </a:r>
            <a:r>
              <a:rPr lang="en-IE" dirty="0" err="1"/>
              <a:t>snps</a:t>
            </a:r>
            <a:r>
              <a:rPr lang="en-IE" dirty="0"/>
              <a:t> links the 2022 sequences to the earlier cases in Nigeria. For a double stranded </a:t>
            </a:r>
            <a:r>
              <a:rPr lang="en-IE" dirty="0" err="1"/>
              <a:t>dna</a:t>
            </a:r>
            <a:r>
              <a:rPr lang="en-IE" dirty="0"/>
              <a:t> virus is a lot of mutations to have accumulated in just a few short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0F037-53A7-B442-A36C-1831CD361CB3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57913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314A5-D7B0-BD62-5A02-AF6514979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E0E7F-007E-BA77-3085-45C090274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1F506-7E46-3F96-1256-9439C0CCD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FD2C-1326-CE44-8AC6-A217B7DA7908}" type="datetimeFigureOut">
              <a:rPr lang="en-IE" smtClean="0"/>
              <a:t>19/09/2024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E118B-3FD0-9AED-EC19-1DA40A28E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6527A-194A-4CB1-6DD8-AA948FB7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21A3-C980-474D-AD64-A93A41D98E7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1175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AF84-4D0D-ADAB-40D5-79CDCCC08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3B2352-F21A-E1FE-F76C-17BEE4670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34E71-EB89-C8D7-26FE-FA418B3DF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FD2C-1326-CE44-8AC6-A217B7DA7908}" type="datetimeFigureOut">
              <a:rPr lang="en-IE" smtClean="0"/>
              <a:t>19/09/2024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A860F-F2C3-FBFA-0144-DA9A2BB07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C3C0F-6006-1548-7842-5A579DC7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21A3-C980-474D-AD64-A93A41D98E7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5203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79227E-637B-1430-EE0F-BCF0504C6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637CA-0057-2496-278F-19FD7DF06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CA960-19F9-6268-0A3F-B06539586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FD2C-1326-CE44-8AC6-A217B7DA7908}" type="datetimeFigureOut">
              <a:rPr lang="en-IE" smtClean="0"/>
              <a:t>19/09/2024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C1B89-1D1A-2958-EAD5-CF26778D1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03AAD-72D7-4043-3572-273411C7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21A3-C980-474D-AD64-A93A41D98E7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24261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654844" y="194067"/>
            <a:ext cx="10870406" cy="520308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746447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FB2C-05C0-F348-AE62-66176EA71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CD9F8E-A622-2046-8093-C6C25B53D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7ABA1-87FE-5E41-AD65-7343D3052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0A9D-7ECD-894C-B099-789E18AEA6A6}" type="datetimeFigureOut">
              <a:rPr lang="en-IE" smtClean="0"/>
              <a:t>19/09/2024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FE6DB-F29C-054D-9457-6B0389945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A8923-5222-B749-A1EF-79890DCB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1F27-F9AC-BD49-8F72-9038FF7BC30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8364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E97A4-BE54-4A4B-8763-65005AC5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6ADE7-5915-B241-9F79-461E4E30E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7AE2E-18B9-B94F-937D-14B7B2027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0A9D-7ECD-894C-B099-789E18AEA6A6}" type="datetimeFigureOut">
              <a:rPr lang="en-IE" smtClean="0"/>
              <a:t>19/09/2024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4C09B-F9A3-FF41-BBB5-AA1BAA70D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68274-FE4A-A44C-BFEC-089A4C025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1F27-F9AC-BD49-8F72-9038FF7BC30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3566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8D07-E083-DA49-887E-744EA9E3D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67141-EF61-2D44-ADAA-849CEA7E3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7E39F-D537-404D-9A0C-D8578930D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0A9D-7ECD-894C-B099-789E18AEA6A6}" type="datetimeFigureOut">
              <a:rPr lang="en-IE" smtClean="0"/>
              <a:t>19/09/2024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7A6B2-0050-3B47-B99D-1E0441BF3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E9789-94CA-BF44-AE6F-05C1DE8F2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1F27-F9AC-BD49-8F72-9038FF7BC30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78457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4EF3B-7F03-D740-A474-607B2B44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723D8-859A-BD46-9B2E-AAA27A167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A6CE92-0B83-2B4B-B51E-86712CCCE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E467F-7FBB-0C49-8928-BE5B6580C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0A9D-7ECD-894C-B099-789E18AEA6A6}" type="datetimeFigureOut">
              <a:rPr lang="en-IE" smtClean="0"/>
              <a:t>19/09/2024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63BBD-7BF1-2548-BB5A-EB444AF1D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67378-20D4-754C-8F4B-A8B4C1C5A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1F27-F9AC-BD49-8F72-9038FF7BC30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59142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10C77-990E-0A4A-A0BC-76F0BA52E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D5A57-CA2E-F54A-8313-55F2A6EA0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AABF66-C92A-654D-B8DB-409891978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8B2477-E67C-A346-84B4-0FE4FEAAC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960AE5-C5E4-8945-8990-EFD84EC962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67E0FA-F26C-6840-BD1D-DBFCDCCC4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0A9D-7ECD-894C-B099-789E18AEA6A6}" type="datetimeFigureOut">
              <a:rPr lang="en-IE" smtClean="0"/>
              <a:t>19/09/2024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47EC19-6F48-A14C-B5AB-AD2DE278F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C5309C-4114-784C-A7FC-0CF31453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1F27-F9AC-BD49-8F72-9038FF7BC30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394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9C1A-0B51-1C4E-A5AE-962DA4EF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327728-C486-C543-8C85-EA7A25ECC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0A9D-7ECD-894C-B099-789E18AEA6A6}" type="datetimeFigureOut">
              <a:rPr lang="en-IE" smtClean="0"/>
              <a:t>19/09/2024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2953B-46E4-524F-9CF1-D40F77823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50B6BB-98C8-0D42-9849-F82E7B2A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1F27-F9AC-BD49-8F72-9038FF7BC30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32339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72EC8-6270-D940-8FF0-0AABD0AE9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0A9D-7ECD-894C-B099-789E18AEA6A6}" type="datetimeFigureOut">
              <a:rPr lang="en-IE" smtClean="0"/>
              <a:t>19/09/2024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591828-51A0-7243-8D56-6CC4780B3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FCF4D-94EB-AD4F-993F-7FE2ED0B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1F27-F9AC-BD49-8F72-9038FF7BC30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75967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3E250-140C-7089-B690-6DBC08D06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4CFF9-8DAA-ED0D-ECEB-A3119E097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DE8B2-B304-D71B-B33D-295399B8D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FD2C-1326-CE44-8AC6-A217B7DA7908}" type="datetimeFigureOut">
              <a:rPr lang="en-IE" smtClean="0"/>
              <a:t>19/09/2024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BB524-78DB-92FA-79A0-E6C7821D9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68600-AADA-9A1F-D9F0-80EDBEBAF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21A3-C980-474D-AD64-A93A41D98E7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79258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F431E-54CD-4A42-8288-E582ED66B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75ED0-A236-CC4D-BC0C-1B6ED3E33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F2D66-75B3-6148-95C3-A358ABCEB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875DB-6BD5-0049-B5FA-A5CFFC876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0A9D-7ECD-894C-B099-789E18AEA6A6}" type="datetimeFigureOut">
              <a:rPr lang="en-IE" smtClean="0"/>
              <a:t>19/09/2024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8D22EF-A0DF-1043-B291-D88A239C4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C9181F-B494-1345-88FE-60794EE0F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1F27-F9AC-BD49-8F72-9038FF7BC30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81541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5EC6-0E0D-0C42-B72F-9824FAC97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4D7564-0669-EB4E-B2E0-2F8036320C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60B881-F5AD-9940-9FE9-F30FF17F6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1762C-C2C0-E940-A4AB-9089BE423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0A9D-7ECD-894C-B099-789E18AEA6A6}" type="datetimeFigureOut">
              <a:rPr lang="en-IE" smtClean="0"/>
              <a:t>19/09/2024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4BA0D-BF9D-A144-A769-3B6B38983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5CCCF-5B6B-BD4C-BB69-5DE031272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1F27-F9AC-BD49-8F72-9038FF7BC30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85880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93AA3-20C2-B547-A840-E5B47061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EE5F88-EA3C-8D47-AC6C-A51CCE32E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FD7E1-91A4-9843-AE75-6FFDB2536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0A9D-7ECD-894C-B099-789E18AEA6A6}" type="datetimeFigureOut">
              <a:rPr lang="en-IE" smtClean="0"/>
              <a:t>19/09/2024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1EF56-F197-E148-808B-AAA3CCF58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B9D0-8055-6844-8773-EB01016E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1F27-F9AC-BD49-8F72-9038FF7BC30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50934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0E8B1D-2F90-DC4D-9B84-84F2942C85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DAC20-B477-FA4F-8DB0-B9B1E99791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6A5DF-F867-0546-8BFD-14AE3ACA5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0A9D-7ECD-894C-B099-789E18AEA6A6}" type="datetimeFigureOut">
              <a:rPr lang="en-IE" smtClean="0"/>
              <a:t>19/09/2024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8EFB8-5D33-CF47-A85F-A58DF9366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8B765-0CDF-CC48-89AB-47323324E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1F27-F9AC-BD49-8F72-9038FF7BC30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746856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654844" y="250032"/>
            <a:ext cx="10870406" cy="579231"/>
          </a:xfrm>
          <a:prstGeom prst="rect">
            <a:avLst/>
          </a:prstGeom>
        </p:spPr>
        <p:txBody>
          <a:bodyPr/>
          <a:lstStyle>
            <a:lvl1pPr>
              <a:defRPr sz="3375" b="0" i="0" spc="337">
                <a:solidFill>
                  <a:srgbClr val="000000"/>
                </a:solidFill>
                <a:latin typeface="Helvetica Neue Light" panose="02000403000000020004" pitchFamily="2" charset="0"/>
                <a:ea typeface="+mn-ea"/>
                <a:cs typeface="+mn-cs"/>
                <a:sym typeface="Helvetica Neue UltraLight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008959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FE422-9D37-6766-E005-93FC0AAA4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7BB40-C9C9-FA4B-96DD-DAB73A682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CC26B-B2CC-3219-99BB-61AA8C17E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FD2C-1326-CE44-8AC6-A217B7DA7908}" type="datetimeFigureOut">
              <a:rPr lang="en-IE" smtClean="0"/>
              <a:t>19/09/2024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830F5-AF22-A2C3-68E7-9BC0B0138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9BC53-3FF3-8A8A-4CB9-9B5F5234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21A3-C980-474D-AD64-A93A41D98E7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70440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A7A64-FE01-8E51-FC9E-58C6A222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A44A5-96AA-CDAD-1B3F-7CF3FA8EE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850C0-D504-823B-02DB-85E82CFA5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90E1C-2B46-996E-2A56-B581F12D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FD2C-1326-CE44-8AC6-A217B7DA7908}" type="datetimeFigureOut">
              <a:rPr lang="en-IE" smtClean="0"/>
              <a:t>19/09/2024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0A7BB-8FBF-E2F5-169E-C6CF426B5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A4A67-C173-2D43-77EA-2570717C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21A3-C980-474D-AD64-A93A41D98E7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6201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B25B-115C-EA7F-2228-0ECE38A70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71E42-911E-73A6-1BC5-BEB342578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B862EB-41DF-0E03-A59C-C98526AB3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810526-718C-5727-B3D1-6723DB8FD7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372B62-9F24-FA00-4EF5-64A36F52E6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A446B9-F191-DABD-C2DB-11215342F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FD2C-1326-CE44-8AC6-A217B7DA7908}" type="datetimeFigureOut">
              <a:rPr lang="en-IE" smtClean="0"/>
              <a:t>19/09/2024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7EFCDE-427C-091A-FFA2-3A67C95C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5EAEEE-2F37-E090-7D77-D2E37055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21A3-C980-474D-AD64-A93A41D98E7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54298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4F584-D66C-D96F-F4BD-DC684C472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99DDE2-B994-DDFD-32ED-97E4BD14E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FD2C-1326-CE44-8AC6-A217B7DA7908}" type="datetimeFigureOut">
              <a:rPr lang="en-IE" smtClean="0"/>
              <a:t>19/09/2024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50028A-931D-ADB5-C19C-FE01D2B5A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FD205-C227-446D-8EE5-A76F4E00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21A3-C980-474D-AD64-A93A41D98E7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2308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9D7724-5FB4-A0AB-D8AA-D2014DAC4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FD2C-1326-CE44-8AC6-A217B7DA7908}" type="datetimeFigureOut">
              <a:rPr lang="en-IE" smtClean="0"/>
              <a:t>19/09/2024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FEBF2F-D4B6-6C42-1262-4A1039114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98142-51F2-9F01-2DDD-32A34291B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21A3-C980-474D-AD64-A93A41D98E7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1719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27340-644F-6B39-3DF4-85DFD03A0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02C69-5C4F-3621-00D1-3283EDAE6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057EC-E497-4300-3A4E-450154186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6A4C1F-5425-B333-8F6F-72A797516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FD2C-1326-CE44-8AC6-A217B7DA7908}" type="datetimeFigureOut">
              <a:rPr lang="en-IE" smtClean="0"/>
              <a:t>19/09/2024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CC36E-F9CD-C3A1-9306-608FB511A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FC61AD-6D16-143F-07AA-240252CB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21A3-C980-474D-AD64-A93A41D98E7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6945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4BD6B-27B4-2D10-0300-9E411D52B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2C6DF3-0B94-94A0-ACDB-AA96E2D21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E05A9-5DA6-31C8-F88B-DD272A887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5BC61-45BE-7D1D-6131-307E002D0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FD2C-1326-CE44-8AC6-A217B7DA7908}" type="datetimeFigureOut">
              <a:rPr lang="en-IE" smtClean="0"/>
              <a:t>19/09/2024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328DA-3DF6-B8BC-88E2-FF4F5BB9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ACEC3-E53F-F250-4E36-573B88EA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A21A3-C980-474D-AD64-A93A41D98E7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233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D69C5A-B10C-2A5D-D49A-483B0B5F6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0B0FE-6828-7719-37EA-89E231ED1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I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99CC8-8300-B38E-5F65-4EC164ADE1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panose="02000403000000020004" pitchFamily="2" charset="0"/>
              </a:defRPr>
            </a:lvl1pPr>
          </a:lstStyle>
          <a:p>
            <a:fld id="{87CBFD2C-1326-CE44-8AC6-A217B7DA7908}" type="datetimeFigureOut">
              <a:rPr lang="en-IE" smtClean="0"/>
              <a:pPr/>
              <a:t>19/09/2024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0F4DD-0CBB-65A6-42CF-81D678873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panose="02000403000000020004" pitchFamily="2" charset="0"/>
              </a:defRPr>
            </a:lvl1pPr>
          </a:lstStyle>
          <a:p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4F568-55C5-9A81-E845-113CF5B3C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panose="02000403000000020004" pitchFamily="2" charset="0"/>
              </a:defRPr>
            </a:lvl1pPr>
          </a:lstStyle>
          <a:p>
            <a:fld id="{62DA21A3-C980-474D-AD64-A93A41D98E76}" type="slidenum">
              <a:rPr lang="en-IE" smtClean="0"/>
              <a:pPr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95416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Light" panose="020004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Neue Light" panose="020004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Neue Light" panose="020004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Neue Light" panose="020004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C5008-9F76-EC44-9D77-A18DACE1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F4F30-C1C0-EB4A-9C52-16CD52036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BA992-C8EC-8B44-B239-35B1E4769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panose="02000403000000020004" pitchFamily="2" charset="0"/>
              </a:defRPr>
            </a:lvl1pPr>
          </a:lstStyle>
          <a:p>
            <a:fld id="{13C20A9D-7ECD-894C-B099-789E18AEA6A6}" type="datetimeFigureOut">
              <a:rPr lang="en-IE" smtClean="0"/>
              <a:t>19/09/2024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F6F15-8D6F-4942-8CFE-24875E7A2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panose="02000403000000020004" pitchFamily="2" charset="0"/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F00C6-2A8D-1540-8E0F-90D8947A3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panose="02000403000000020004" pitchFamily="2" charset="0"/>
              </a:defRPr>
            </a:lvl1pPr>
          </a:lstStyle>
          <a:p>
            <a:fld id="{DEE31F27-F9AC-BD49-8F72-9038FF7BC30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95735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Light" panose="020004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Neue Light" panose="020004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Neue Light" panose="020004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Neue Light" panose="020004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emf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image" Target="../media/image2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emf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emf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85983-D948-149C-D1DC-6E47B046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99" y="648600"/>
            <a:ext cx="10515600" cy="1325563"/>
          </a:xfrm>
        </p:spPr>
        <p:txBody>
          <a:bodyPr>
            <a:normAutofit/>
          </a:bodyPr>
          <a:lstStyle/>
          <a:p>
            <a:r>
              <a:rPr lang="en-IE" dirty="0"/>
              <a:t>MPXV genomic epidemiology </a:t>
            </a:r>
            <a:br>
              <a:rPr lang="en-IE" dirty="0"/>
            </a:br>
            <a:r>
              <a:rPr lang="en-IE" dirty="0"/>
              <a:t>&amp; squirrel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D68D3-CDB8-CB42-BA64-86A74721D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457"/>
          <a:stretch/>
        </p:blipFill>
        <p:spPr>
          <a:xfrm>
            <a:off x="8495577" y="755564"/>
            <a:ext cx="2141796" cy="4938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AD48C2-1C4E-A00C-CA34-6FA97ECF98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755"/>
          <a:stretch/>
        </p:blipFill>
        <p:spPr>
          <a:xfrm>
            <a:off x="8032588" y="1431967"/>
            <a:ext cx="2912917" cy="14124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7A9195-4C40-891A-9440-7FA48A2EF0F6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3229533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F68A72-0ECD-DBDF-3AC0-F2140AC5D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02" y="0"/>
            <a:ext cx="753148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F9096BF-C667-04C8-FB2D-749EB4F241C6}"/>
              </a:ext>
            </a:extLst>
          </p:cNvPr>
          <p:cNvSpPr/>
          <p:nvPr/>
        </p:nvSpPr>
        <p:spPr>
          <a:xfrm>
            <a:off x="3391594" y="6345936"/>
            <a:ext cx="4089862" cy="322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4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15849F-5514-0ECE-6397-CBC2DEB1A434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3847418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C5B126-3ECF-C9D0-B154-F1B4F33CA74F}"/>
              </a:ext>
            </a:extLst>
          </p:cNvPr>
          <p:cNvSpPr/>
          <p:nvPr/>
        </p:nvSpPr>
        <p:spPr>
          <a:xfrm>
            <a:off x="3200400" y="2414016"/>
            <a:ext cx="8284464" cy="3931920"/>
          </a:xfrm>
          <a:prstGeom prst="rect">
            <a:avLst/>
          </a:prstGeom>
          <a:solidFill>
            <a:srgbClr val="FF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403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D6F12F-A92C-D4EA-8A58-30B404C77399}"/>
              </a:ext>
            </a:extLst>
          </p:cNvPr>
          <p:cNvSpPr txBox="1"/>
          <p:nvPr/>
        </p:nvSpPr>
        <p:spPr>
          <a:xfrm>
            <a:off x="3778936" y="3105834"/>
            <a:ext cx="7054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Mostly G→A and C→T mutations</a:t>
            </a:r>
          </a:p>
          <a:p>
            <a:endParaRPr lang="en-IE" sz="3600" dirty="0">
              <a:latin typeface="Helvetica Neue Light" panose="020005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597C4-5AED-EC11-5D07-687288C41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02" y="0"/>
            <a:ext cx="753148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8B5F3B-6097-F19F-8B6C-958BAC919AAD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30253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F9096BF-C667-04C8-FB2D-749EB4F241C6}"/>
              </a:ext>
            </a:extLst>
          </p:cNvPr>
          <p:cNvSpPr/>
          <p:nvPr/>
        </p:nvSpPr>
        <p:spPr>
          <a:xfrm>
            <a:off x="3391594" y="6345936"/>
            <a:ext cx="4089862" cy="322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403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D6F12F-A92C-D4EA-8A58-30B404C77399}"/>
              </a:ext>
            </a:extLst>
          </p:cNvPr>
          <p:cNvSpPr txBox="1"/>
          <p:nvPr/>
        </p:nvSpPr>
        <p:spPr>
          <a:xfrm>
            <a:off x="3778936" y="3105834"/>
            <a:ext cx="7054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Mostly G→A and C→T mutations</a:t>
            </a:r>
          </a:p>
          <a:p>
            <a:endParaRPr lang="en-IE" sz="3600" dirty="0">
              <a:latin typeface="Helvetica Neue Light" panose="020005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" name="APOBEC3">
            <a:extLst>
              <a:ext uri="{FF2B5EF4-FFF2-40B4-BE49-F238E27FC236}">
                <a16:creationId xmlns:a16="http://schemas.microsoft.com/office/drawing/2014/main" id="{0788ECBF-FC51-A565-8468-A819D01F3DFF}"/>
              </a:ext>
            </a:extLst>
          </p:cNvPr>
          <p:cNvSpPr txBox="1"/>
          <p:nvPr/>
        </p:nvSpPr>
        <p:spPr>
          <a:xfrm>
            <a:off x="3702135" y="3714236"/>
            <a:ext cx="8314777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/>
            <a:r>
              <a:rPr lang="en-IE" sz="4000" kern="0" dirty="0">
                <a:solidFill>
                  <a:srgbClr val="000000"/>
                </a:solidFill>
                <a:latin typeface="Helvetica Neue Light" panose="02000503000000020004" pitchFamily="2" charset="0"/>
                <a:ea typeface="Helvetica Neue Light"/>
                <a:sym typeface="Helvetica Neue Light"/>
              </a:rPr>
              <a:t>Signature of </a:t>
            </a:r>
            <a:r>
              <a:rPr sz="4000" kern="0" dirty="0">
                <a:solidFill>
                  <a:srgbClr val="000000"/>
                </a:solidFill>
                <a:latin typeface="Helvetica Neue Light" panose="02000503000000020004" pitchFamily="2" charset="0"/>
                <a:ea typeface="Helvetica Neue Light"/>
                <a:sym typeface="Helvetica Neue Light"/>
              </a:rPr>
              <a:t>APOBEC3</a:t>
            </a:r>
            <a:r>
              <a:rPr lang="en-IE" sz="4000" kern="0" dirty="0">
                <a:solidFill>
                  <a:srgbClr val="000000"/>
                </a:solidFill>
                <a:latin typeface="Helvetica Neue Light" panose="02000503000000020004" pitchFamily="2" charset="0"/>
                <a:ea typeface="Helvetica Neue Light"/>
                <a:sym typeface="Helvetica Neue Light"/>
              </a:rPr>
              <a:t> deamination</a:t>
            </a:r>
            <a:endParaRPr sz="4000" kern="0" dirty="0">
              <a:solidFill>
                <a:srgbClr val="000000"/>
              </a:solidFill>
              <a:latin typeface="Helvetica Neue Light" panose="02000503000000020004" pitchFamily="2" charset="0"/>
              <a:ea typeface="Helvetica Neue Light"/>
              <a:sym typeface="Helvetica Neue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EE35E-F98C-3693-A255-16315186D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90661">
            <a:off x="5955430" y="4715112"/>
            <a:ext cx="2489200" cy="149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EFE384-BC29-3B3E-D9DE-A73DFE03E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44" y="2284"/>
            <a:ext cx="753148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78D95-B3FE-5812-0299-4E2BDA7CCDBA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243804280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POBEC3">
            <a:extLst>
              <a:ext uri="{FF2B5EF4-FFF2-40B4-BE49-F238E27FC236}">
                <a16:creationId xmlns:a16="http://schemas.microsoft.com/office/drawing/2014/main" id="{2DA338B4-170E-E314-01FB-A6DFEA113BEE}"/>
              </a:ext>
            </a:extLst>
          </p:cNvPr>
          <p:cNvSpPr txBox="1"/>
          <p:nvPr/>
        </p:nvSpPr>
        <p:spPr>
          <a:xfrm>
            <a:off x="7489118" y="222127"/>
            <a:ext cx="2391681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/>
            <a:r>
              <a:rPr sz="4000" kern="0" dirty="0">
                <a:solidFill>
                  <a:srgbClr val="000000"/>
                </a:solidFill>
                <a:latin typeface="Helvetica Neue Light" panose="02000503000000020004" pitchFamily="2" charset="0"/>
                <a:ea typeface="Helvetica Neue Light"/>
                <a:cs typeface="Helvetica Neue Light" panose="02000503000000020004" pitchFamily="2" charset="0"/>
                <a:sym typeface="Helvetica Neue Light"/>
              </a:rPr>
              <a:t>APOBEC3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7A532-35FF-1002-B8D4-AD456E967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90661">
            <a:off x="8636199" y="885082"/>
            <a:ext cx="2489200" cy="1498600"/>
          </a:xfrm>
          <a:prstGeom prst="rect">
            <a:avLst/>
          </a:prstGeom>
        </p:spPr>
      </p:pic>
      <p:sp>
        <p:nvSpPr>
          <p:cNvPr id="2" name="AGATCGTG">
            <a:extLst>
              <a:ext uri="{FF2B5EF4-FFF2-40B4-BE49-F238E27FC236}">
                <a16:creationId xmlns:a16="http://schemas.microsoft.com/office/drawing/2014/main" id="{DC470466-5B11-98BF-44D5-C09837D21D2F}"/>
              </a:ext>
            </a:extLst>
          </p:cNvPr>
          <p:cNvSpPr txBox="1"/>
          <p:nvPr/>
        </p:nvSpPr>
        <p:spPr>
          <a:xfrm>
            <a:off x="3741860" y="1529180"/>
            <a:ext cx="4137351" cy="108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>
              <a:defRPr sz="14400">
                <a:latin typeface="Courier"/>
                <a:ea typeface="Courier"/>
                <a:cs typeface="Courier"/>
                <a:sym typeface="Courier"/>
              </a:defRPr>
            </a:pPr>
            <a:r>
              <a:rPr sz="6600" kern="0" dirty="0">
                <a:solidFill>
                  <a:srgbClr val="C82506">
                    <a:hueOff val="-176146"/>
                    <a:satOff val="3665"/>
                    <a:lumOff val="-13986"/>
                  </a:srgbClr>
                </a:solidFill>
                <a:latin typeface="Courier New" panose="02070309020205020404" pitchFamily="49" charset="0"/>
                <a:ea typeface="Helvetica Neue Light" panose="02000503000000020004" pitchFamily="2" charset="0"/>
                <a:cs typeface="Courier New" panose="02070309020205020404" pitchFamily="49" charset="0"/>
                <a:sym typeface="Courier"/>
              </a:rPr>
              <a:t>A</a:t>
            </a:r>
            <a:r>
              <a:rPr sz="6600" kern="0" dirty="0">
                <a:solidFill>
                  <a:srgbClr val="DCBD23">
                    <a:hueOff val="-333990"/>
                    <a:satOff val="3917"/>
                    <a:lumOff val="-6666"/>
                  </a:srgbClr>
                </a:solidFill>
                <a:latin typeface="Courier New" panose="02070309020205020404" pitchFamily="49" charset="0"/>
                <a:ea typeface="Helvetica Neue Light" panose="02000503000000020004" pitchFamily="2" charset="0"/>
                <a:cs typeface="Courier New" panose="02070309020205020404" pitchFamily="49" charset="0"/>
                <a:sym typeface="Courier"/>
              </a:rPr>
              <a:t>G</a:t>
            </a:r>
            <a:r>
              <a:rPr sz="6600" kern="0" dirty="0">
                <a:solidFill>
                  <a:srgbClr val="C82506">
                    <a:hueOff val="-176146"/>
                    <a:satOff val="3665"/>
                    <a:lumOff val="-13986"/>
                  </a:srgbClr>
                </a:solidFill>
                <a:latin typeface="Courier New" panose="02070309020205020404" pitchFamily="49" charset="0"/>
                <a:ea typeface="Helvetica Neue Light" panose="02000503000000020004" pitchFamily="2" charset="0"/>
                <a:cs typeface="Courier New" panose="02070309020205020404" pitchFamily="49" charset="0"/>
                <a:sym typeface="Courier"/>
              </a:rPr>
              <a:t>A</a:t>
            </a:r>
            <a:r>
              <a:rPr sz="6600" kern="0" dirty="0"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latin typeface="Courier New" panose="02070309020205020404" pitchFamily="49" charset="0"/>
                <a:ea typeface="Helvetica Neue Light" panose="02000503000000020004" pitchFamily="2" charset="0"/>
                <a:cs typeface="Courier New" panose="02070309020205020404" pitchFamily="49" charset="0"/>
                <a:sym typeface="Courier"/>
              </a:rPr>
              <a:t>T</a:t>
            </a:r>
            <a:r>
              <a:rPr sz="6600" kern="0" dirty="0">
                <a:solidFill>
                  <a:srgbClr val="0070C0"/>
                </a:solidFill>
                <a:latin typeface="Courier New" panose="02070309020205020404" pitchFamily="49" charset="0"/>
                <a:ea typeface="Helvetica Neue Light" panose="02000503000000020004" pitchFamily="2" charset="0"/>
                <a:cs typeface="Courier New" panose="02070309020205020404" pitchFamily="49" charset="0"/>
                <a:sym typeface="Courier"/>
              </a:rPr>
              <a:t>C</a:t>
            </a:r>
            <a:r>
              <a:rPr sz="6600" kern="0" dirty="0">
                <a:solidFill>
                  <a:srgbClr val="DCBD23">
                    <a:hueOff val="-333990"/>
                    <a:satOff val="3917"/>
                    <a:lumOff val="-6666"/>
                  </a:srgbClr>
                </a:solidFill>
                <a:latin typeface="Courier New" panose="02070309020205020404" pitchFamily="49" charset="0"/>
                <a:ea typeface="Helvetica Neue Light" panose="02000503000000020004" pitchFamily="2" charset="0"/>
                <a:cs typeface="Courier New" panose="02070309020205020404" pitchFamily="49" charset="0"/>
                <a:sym typeface="Courier"/>
              </a:rPr>
              <a:t>G</a:t>
            </a:r>
            <a:r>
              <a:rPr sz="6600" kern="0" dirty="0"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latin typeface="Courier New" panose="02070309020205020404" pitchFamily="49" charset="0"/>
                <a:ea typeface="Helvetica Neue Light" panose="02000503000000020004" pitchFamily="2" charset="0"/>
                <a:cs typeface="Courier New" panose="02070309020205020404" pitchFamily="49" charset="0"/>
                <a:sym typeface="Courier"/>
              </a:rPr>
              <a:t>T</a:t>
            </a:r>
            <a:r>
              <a:rPr sz="6600" kern="0" dirty="0">
                <a:solidFill>
                  <a:srgbClr val="DCBD23">
                    <a:hueOff val="-333990"/>
                    <a:satOff val="3917"/>
                    <a:lumOff val="-6666"/>
                  </a:srgbClr>
                </a:solidFill>
                <a:latin typeface="Courier New" panose="02070309020205020404" pitchFamily="49" charset="0"/>
                <a:ea typeface="Helvetica Neue Light" panose="02000503000000020004" pitchFamily="2" charset="0"/>
                <a:cs typeface="Courier New" panose="02070309020205020404" pitchFamily="49" charset="0"/>
                <a:sym typeface="Courier"/>
              </a:rPr>
              <a:t>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5756C-0955-C828-6EFD-A475B3020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49324" flipH="1">
            <a:off x="5588911" y="636942"/>
            <a:ext cx="1358900" cy="558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9E9A59-E27B-8B35-787E-0347A569AADD}"/>
              </a:ext>
            </a:extLst>
          </p:cNvPr>
          <p:cNvCxnSpPr>
            <a:cxnSpLocks/>
          </p:cNvCxnSpPr>
          <p:nvPr/>
        </p:nvCxnSpPr>
        <p:spPr>
          <a:xfrm>
            <a:off x="6096000" y="2607682"/>
            <a:ext cx="0" cy="1148180"/>
          </a:xfrm>
          <a:prstGeom prst="straightConnector1">
            <a:avLst/>
          </a:prstGeom>
          <a:ln w="476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GATTGTG">
            <a:extLst>
              <a:ext uri="{FF2B5EF4-FFF2-40B4-BE49-F238E27FC236}">
                <a16:creationId xmlns:a16="http://schemas.microsoft.com/office/drawing/2014/main" id="{C1EC1149-4589-2C1F-63D3-FBB46CBEF19A}"/>
              </a:ext>
            </a:extLst>
          </p:cNvPr>
          <p:cNvSpPr txBox="1"/>
          <p:nvPr/>
        </p:nvSpPr>
        <p:spPr>
          <a:xfrm>
            <a:off x="3741859" y="3755862"/>
            <a:ext cx="4137351" cy="108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>
              <a:defRPr sz="14400">
                <a:latin typeface="Courier"/>
                <a:ea typeface="Courier"/>
                <a:cs typeface="Courier"/>
                <a:sym typeface="Courier"/>
              </a:defRPr>
            </a:pPr>
            <a:r>
              <a:rPr sz="6600" kern="0" dirty="0">
                <a:solidFill>
                  <a:srgbClr val="C82506">
                    <a:hueOff val="-176146"/>
                    <a:satOff val="3665"/>
                    <a:lumOff val="-13986"/>
                  </a:srgbClr>
                </a:solidFill>
                <a:latin typeface="Courier New" panose="02070309020205020404" pitchFamily="49" charset="0"/>
                <a:ea typeface="Helvetica Neue Light" panose="02000503000000020004" pitchFamily="2" charset="0"/>
                <a:cs typeface="Courier New" panose="02070309020205020404" pitchFamily="49" charset="0"/>
                <a:sym typeface="Courier"/>
              </a:rPr>
              <a:t>A</a:t>
            </a:r>
            <a:r>
              <a:rPr sz="6600" kern="0" dirty="0">
                <a:solidFill>
                  <a:srgbClr val="DCBD23">
                    <a:hueOff val="-333990"/>
                    <a:satOff val="3917"/>
                    <a:lumOff val="-6666"/>
                  </a:srgbClr>
                </a:solidFill>
                <a:latin typeface="Courier New" panose="02070309020205020404" pitchFamily="49" charset="0"/>
                <a:ea typeface="Helvetica Neue Light" panose="02000503000000020004" pitchFamily="2" charset="0"/>
                <a:cs typeface="Courier New" panose="02070309020205020404" pitchFamily="49" charset="0"/>
                <a:sym typeface="Courier"/>
              </a:rPr>
              <a:t>G</a:t>
            </a:r>
            <a:r>
              <a:rPr sz="6600" kern="0" dirty="0">
                <a:solidFill>
                  <a:srgbClr val="C82506">
                    <a:hueOff val="-176146"/>
                    <a:satOff val="3665"/>
                    <a:lumOff val="-13986"/>
                  </a:srgbClr>
                </a:solidFill>
                <a:latin typeface="Courier New" panose="02070309020205020404" pitchFamily="49" charset="0"/>
                <a:ea typeface="Helvetica Neue Light" panose="02000503000000020004" pitchFamily="2" charset="0"/>
                <a:cs typeface="Courier New" panose="02070309020205020404" pitchFamily="49" charset="0"/>
                <a:sym typeface="Courier"/>
              </a:rPr>
              <a:t>A</a:t>
            </a:r>
            <a:r>
              <a:rPr sz="6600" kern="0" dirty="0"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latin typeface="Courier New" panose="02070309020205020404" pitchFamily="49" charset="0"/>
                <a:ea typeface="Helvetica Neue Light" panose="02000503000000020004" pitchFamily="2" charset="0"/>
                <a:cs typeface="Courier New" panose="02070309020205020404" pitchFamily="49" charset="0"/>
                <a:sym typeface="Courier"/>
              </a:rPr>
              <a:t>TT</a:t>
            </a:r>
            <a:r>
              <a:rPr sz="6600" kern="0" dirty="0">
                <a:solidFill>
                  <a:srgbClr val="DCBD23">
                    <a:hueOff val="-333990"/>
                    <a:satOff val="3917"/>
                    <a:lumOff val="-6666"/>
                  </a:srgbClr>
                </a:solidFill>
                <a:latin typeface="Courier New" panose="02070309020205020404" pitchFamily="49" charset="0"/>
                <a:ea typeface="Helvetica Neue Light" panose="02000503000000020004" pitchFamily="2" charset="0"/>
                <a:cs typeface="Courier New" panose="02070309020205020404" pitchFamily="49" charset="0"/>
                <a:sym typeface="Courier"/>
              </a:rPr>
              <a:t>G</a:t>
            </a:r>
            <a:r>
              <a:rPr sz="6600" kern="0" dirty="0"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latin typeface="Courier New" panose="02070309020205020404" pitchFamily="49" charset="0"/>
                <a:ea typeface="Helvetica Neue Light" panose="02000503000000020004" pitchFamily="2" charset="0"/>
                <a:cs typeface="Courier New" panose="02070309020205020404" pitchFamily="49" charset="0"/>
                <a:sym typeface="Courier"/>
              </a:rPr>
              <a:t>T</a:t>
            </a:r>
            <a:r>
              <a:rPr sz="6600" kern="0" dirty="0">
                <a:solidFill>
                  <a:srgbClr val="DCBD23">
                    <a:hueOff val="-333990"/>
                    <a:satOff val="3917"/>
                    <a:lumOff val="-6666"/>
                  </a:srgbClr>
                </a:solidFill>
                <a:latin typeface="Courier New" panose="02070309020205020404" pitchFamily="49" charset="0"/>
                <a:ea typeface="Helvetica Neue Light" panose="02000503000000020004" pitchFamily="2" charset="0"/>
                <a:cs typeface="Courier New" panose="02070309020205020404" pitchFamily="49" charset="0"/>
                <a:sym typeface="Courier"/>
              </a:rPr>
              <a:t>G</a:t>
            </a:r>
          </a:p>
        </p:txBody>
      </p:sp>
      <p:sp>
        <p:nvSpPr>
          <p:cNvPr id="9" name="synthesises…">
            <a:extLst>
              <a:ext uri="{FF2B5EF4-FFF2-40B4-BE49-F238E27FC236}">
                <a16:creationId xmlns:a16="http://schemas.microsoft.com/office/drawing/2014/main" id="{69435BE0-0F94-33FF-4358-A14A879AEA92}"/>
              </a:ext>
            </a:extLst>
          </p:cNvPr>
          <p:cNvSpPr txBox="1"/>
          <p:nvPr/>
        </p:nvSpPr>
        <p:spPr>
          <a:xfrm>
            <a:off x="6268361" y="2754856"/>
            <a:ext cx="2731319" cy="894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 hangingPunct="0">
              <a:defRPr sz="3800"/>
            </a:pPr>
            <a:r>
              <a:rPr lang="en-IE" sz="2672" kern="0" dirty="0">
                <a:solidFill>
                  <a:srgbClr val="000000"/>
                </a:solidFill>
                <a:latin typeface="Helvetica Neue Light" panose="02000503000000020004" pitchFamily="2" charset="0"/>
                <a:ea typeface="Helvetica Neue Light"/>
                <a:cs typeface="Helvetica Neue Light" panose="02000503000000020004" pitchFamily="2" charset="0"/>
                <a:sym typeface="Helvetica Neue Light"/>
              </a:rPr>
              <a:t>Observed mutation</a:t>
            </a:r>
            <a:endParaRPr sz="2672" kern="0" dirty="0">
              <a:solidFill>
                <a:srgbClr val="000000"/>
              </a:solidFill>
              <a:latin typeface="Helvetica Neue Light" panose="02000503000000020004" pitchFamily="2" charset="0"/>
              <a:ea typeface="Helvetica Neue Light"/>
              <a:cs typeface="Helvetica Neue Light" panose="02000503000000020004" pitchFamily="2" charset="0"/>
              <a:sym typeface="Helvetica Neue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BE0FA8-8530-FA00-C7A0-C1373577478B}"/>
              </a:ext>
            </a:extLst>
          </p:cNvPr>
          <p:cNvSpPr/>
          <p:nvPr/>
        </p:nvSpPr>
        <p:spPr>
          <a:xfrm>
            <a:off x="5329237" y="1751298"/>
            <a:ext cx="982497" cy="640780"/>
          </a:xfrm>
          <a:prstGeom prst="rect">
            <a:avLst/>
          </a:prstGeom>
          <a:noFill/>
          <a:ln w="50800" cap="flat">
            <a:solidFill>
              <a:srgbClr val="7681B7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Light" panose="02000503000000020004" pitchFamily="2" charset="0"/>
              <a:ea typeface="+mj-ea"/>
              <a:cs typeface="Helvetica Neue Light" panose="02000503000000020004" pitchFamily="2" charset="0"/>
              <a:sym typeface="Helvetica Neue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072082-B435-94D7-3C41-AE31E3C2AB5B}"/>
              </a:ext>
            </a:extLst>
          </p:cNvPr>
          <p:cNvSpPr/>
          <p:nvPr/>
        </p:nvSpPr>
        <p:spPr>
          <a:xfrm>
            <a:off x="5329237" y="3971466"/>
            <a:ext cx="982499" cy="656590"/>
          </a:xfrm>
          <a:prstGeom prst="rect">
            <a:avLst/>
          </a:prstGeom>
          <a:noFill/>
          <a:ln w="50800" cap="flat">
            <a:solidFill>
              <a:srgbClr val="7681B7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Light" panose="02000503000000020004" pitchFamily="2" charset="0"/>
              <a:ea typeface="+mj-ea"/>
              <a:cs typeface="Helvetica Neue Light" panose="02000503000000020004" pitchFamily="2" charset="0"/>
              <a:sym typeface="Helvetica Neue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4B914-1BC4-B958-36CF-D71174B2516D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175827447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CFD436-CE21-7B26-104B-BC5BE0B072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7171" y="-12556"/>
            <a:ext cx="7074013" cy="64414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7EF286-F017-9859-9837-B11259C22CA7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3244903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B31CD8D-3C64-9EED-6CD7-34C940300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87"/>
          <a:stretch/>
        </p:blipFill>
        <p:spPr>
          <a:xfrm>
            <a:off x="437171" y="0"/>
            <a:ext cx="7595659" cy="67335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AA0F06-7124-436A-1983-BACAF10AC958}"/>
              </a:ext>
            </a:extLst>
          </p:cNvPr>
          <p:cNvSpPr/>
          <p:nvPr/>
        </p:nvSpPr>
        <p:spPr>
          <a:xfrm>
            <a:off x="3322320" y="2103120"/>
            <a:ext cx="8534400" cy="43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50300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2FD1DD-DC1C-BBFD-00CA-F50349BAE1ED}"/>
              </a:ext>
            </a:extLst>
          </p:cNvPr>
          <p:cNvSpPr/>
          <p:nvPr/>
        </p:nvSpPr>
        <p:spPr>
          <a:xfrm>
            <a:off x="6886937" y="6435524"/>
            <a:ext cx="1562582" cy="298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4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5BC77B-9E5F-0B2D-AA15-84C163AC47B6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2142904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0067E0-EB12-357E-D37F-EE8AEB6A53EB}"/>
              </a:ext>
            </a:extLst>
          </p:cNvPr>
          <p:cNvSpPr/>
          <p:nvPr/>
        </p:nvSpPr>
        <p:spPr>
          <a:xfrm>
            <a:off x="7632491" y="356826"/>
            <a:ext cx="971863" cy="512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4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0398F-273C-D923-1A42-51EB4BF962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87"/>
          <a:stretch/>
        </p:blipFill>
        <p:spPr>
          <a:xfrm>
            <a:off x="437171" y="0"/>
            <a:ext cx="7595659" cy="67335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95334B-4FD0-8B15-DA30-C1FE671BC86F}"/>
              </a:ext>
            </a:extLst>
          </p:cNvPr>
          <p:cNvSpPr/>
          <p:nvPr/>
        </p:nvSpPr>
        <p:spPr>
          <a:xfrm>
            <a:off x="6886937" y="6435524"/>
            <a:ext cx="1562582" cy="298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4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2A812-6948-B743-761A-380C8165E2B3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1339054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DF0DFD-FC20-CECA-D781-96B3E2AB9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71" y="0"/>
            <a:ext cx="11317658" cy="67335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9CE309-2A99-92AD-EBBD-D95DBC74CA48}"/>
              </a:ext>
            </a:extLst>
          </p:cNvPr>
          <p:cNvSpPr/>
          <p:nvPr/>
        </p:nvSpPr>
        <p:spPr>
          <a:xfrm>
            <a:off x="8249920" y="0"/>
            <a:ext cx="3850640" cy="6733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5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0067E0-EB12-357E-D37F-EE8AEB6A53EB}"/>
              </a:ext>
            </a:extLst>
          </p:cNvPr>
          <p:cNvSpPr/>
          <p:nvPr/>
        </p:nvSpPr>
        <p:spPr>
          <a:xfrm>
            <a:off x="7632491" y="356826"/>
            <a:ext cx="971863" cy="512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4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F994F-BAD9-5CD8-898A-9BA3C51946C3}"/>
              </a:ext>
            </a:extLst>
          </p:cNvPr>
          <p:cNvSpPr txBox="1"/>
          <p:nvPr/>
        </p:nvSpPr>
        <p:spPr>
          <a:xfrm>
            <a:off x="8881118" y="785644"/>
            <a:ext cx="1630254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4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Light" panose="02000503000000020004" pitchFamily="2" charset="0"/>
                <a:sym typeface="Helvetica Neue Light"/>
              </a:rPr>
              <a:t>90.8%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117860-93A4-DEDA-2203-DD7E0FE97BC1}"/>
              </a:ext>
            </a:extLst>
          </p:cNvPr>
          <p:cNvSpPr txBox="1"/>
          <p:nvPr/>
        </p:nvSpPr>
        <p:spPr>
          <a:xfrm>
            <a:off x="9105538" y="2946293"/>
            <a:ext cx="1181414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4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Light" panose="02000503000000020004" pitchFamily="2" charset="0"/>
                <a:sym typeface="Helvetica Neue Light"/>
              </a:rPr>
              <a:t>13%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147AD-EC12-B6DD-1282-45F00DDEA420}"/>
              </a:ext>
            </a:extLst>
          </p:cNvPr>
          <p:cNvSpPr txBox="1"/>
          <p:nvPr/>
        </p:nvSpPr>
        <p:spPr>
          <a:xfrm>
            <a:off x="9255417" y="5111937"/>
            <a:ext cx="881653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4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Light" panose="02000503000000020004" pitchFamily="2" charset="0"/>
                <a:sym typeface="Helvetica Neue Light"/>
              </a:rPr>
              <a:t>8%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59B04-5F55-63CD-77B2-6193E92DDCFE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672299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2DBC70-AFAC-8C58-21E9-FCDEA8C7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71" y="0"/>
            <a:ext cx="11317658" cy="67335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5D348F-2548-6C58-72FD-68EAD7B52F50}"/>
              </a:ext>
            </a:extLst>
          </p:cNvPr>
          <p:cNvSpPr/>
          <p:nvPr/>
        </p:nvSpPr>
        <p:spPr>
          <a:xfrm>
            <a:off x="3608763" y="2160016"/>
            <a:ext cx="8284464" cy="4220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403000000020004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7B963C-8761-1BB3-B040-FC0699F12BF9}"/>
              </a:ext>
            </a:extLst>
          </p:cNvPr>
          <p:cNvCxnSpPr>
            <a:cxnSpLocks/>
          </p:cNvCxnSpPr>
          <p:nvPr/>
        </p:nvCxnSpPr>
        <p:spPr>
          <a:xfrm>
            <a:off x="3158489" y="852824"/>
            <a:ext cx="647829" cy="1768731"/>
          </a:xfrm>
          <a:prstGeom prst="straightConnector1">
            <a:avLst/>
          </a:prstGeom>
          <a:ln w="476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80BB068-15CC-6A63-D910-A30083592489}"/>
              </a:ext>
            </a:extLst>
          </p:cNvPr>
          <p:cNvSpPr/>
          <p:nvPr/>
        </p:nvSpPr>
        <p:spPr>
          <a:xfrm>
            <a:off x="7937798" y="558"/>
            <a:ext cx="4090346" cy="6408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4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9C53E0-453A-C719-5887-A625341F6DBC}"/>
              </a:ext>
            </a:extLst>
          </p:cNvPr>
          <p:cNvSpPr/>
          <p:nvPr/>
        </p:nvSpPr>
        <p:spPr>
          <a:xfrm>
            <a:off x="8527078" y="1036320"/>
            <a:ext cx="3366149" cy="5821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4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D2C23-9233-8E74-BAFF-F3BB845409CC}"/>
              </a:ext>
            </a:extLst>
          </p:cNvPr>
          <p:cNvSpPr txBox="1"/>
          <p:nvPr/>
        </p:nvSpPr>
        <p:spPr>
          <a:xfrm>
            <a:off x="7901165" y="3542017"/>
            <a:ext cx="2478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E" sz="32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(known H2H)</a:t>
            </a:r>
            <a:endParaRPr lang="en-IE" sz="2000" dirty="0">
              <a:latin typeface="Helvetica Neue Light" panose="020005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55BA89-F0EC-8F4D-9C37-688DDC0C5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971" y="2621555"/>
            <a:ext cx="6464300" cy="2425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1CCC06-CB8C-FD61-A25A-49215F997094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3301440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04F54D-9986-698E-C44C-978A8FAC3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8941" y="460847"/>
            <a:ext cx="8736687" cy="6167539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F37150-E704-9901-D324-D8F032910CE3}"/>
              </a:ext>
            </a:extLst>
          </p:cNvPr>
          <p:cNvSpPr/>
          <p:nvPr/>
        </p:nvSpPr>
        <p:spPr>
          <a:xfrm>
            <a:off x="6264204" y="3428999"/>
            <a:ext cx="2620489" cy="3308233"/>
          </a:xfrm>
          <a:prstGeom prst="rect">
            <a:avLst/>
          </a:prstGeom>
          <a:noFill/>
          <a:ln w="50800">
            <a:solidFill>
              <a:srgbClr val="7681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4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603167-5D4C-788C-E20D-4FDD1D8A2F90}"/>
              </a:ext>
            </a:extLst>
          </p:cNvPr>
          <p:cNvSpPr/>
          <p:nvPr/>
        </p:nvSpPr>
        <p:spPr>
          <a:xfrm>
            <a:off x="6936558" y="120767"/>
            <a:ext cx="5041378" cy="734046"/>
          </a:xfrm>
          <a:prstGeom prst="rect">
            <a:avLst/>
          </a:prstGeom>
          <a:solidFill>
            <a:srgbClr val="7B8F89"/>
          </a:solidFill>
          <a:ln w="50800" cap="flat" cmpd="sng" algn="ctr">
            <a:solidFill>
              <a:srgbClr val="FFFD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800" u="none" strike="noStrike" kern="0" cap="none" spc="0" normalizeH="0" baseline="0" noProof="0" dirty="0">
                <a:ln>
                  <a:noFill/>
                </a:ln>
                <a:solidFill>
                  <a:srgbClr val="FFFDFF"/>
                </a:solidFill>
                <a:effectLst/>
                <a:uLnTx/>
                <a:uFillTx/>
                <a:latin typeface="Helvetica Neue Light" panose="02000503000000020004" pitchFamily="2" charset="0"/>
                <a:ea typeface="Helvetica Neue Light" panose="02000403000000020004" pitchFamily="2" charset="0"/>
                <a:cs typeface="+mn-cs"/>
              </a:rPr>
              <a:t>2023-4 DRC reported cases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C8A0F-7622-668B-5AA4-161F717E1106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874346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34FE74-2BC7-F945-4CA0-1CDAFB9AFBBE}"/>
              </a:ext>
            </a:extLst>
          </p:cNvPr>
          <p:cNvSpPr txBox="1"/>
          <p:nvPr/>
        </p:nvSpPr>
        <p:spPr>
          <a:xfrm>
            <a:off x="1482328" y="4492028"/>
            <a:ext cx="3172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Zoonotic spillover</a:t>
            </a:r>
          </a:p>
          <a:p>
            <a:r>
              <a:rPr lang="en-IE"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Most cases historically in children &lt;15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E6BF1E-6A2F-0DE2-48D7-5F3AFEF59A1B}"/>
              </a:ext>
            </a:extLst>
          </p:cNvPr>
          <p:cNvSpPr/>
          <p:nvPr/>
        </p:nvSpPr>
        <p:spPr>
          <a:xfrm>
            <a:off x="1482328" y="1972235"/>
            <a:ext cx="3172998" cy="2263484"/>
          </a:xfrm>
          <a:prstGeom prst="rect">
            <a:avLst/>
          </a:prstGeom>
          <a:noFill/>
          <a:ln w="47625">
            <a:solidFill>
              <a:srgbClr val="7681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4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D33F8-8877-4C15-FA6C-2355D68363D0}"/>
              </a:ext>
            </a:extLst>
          </p:cNvPr>
          <p:cNvSpPr txBox="1"/>
          <p:nvPr/>
        </p:nvSpPr>
        <p:spPr>
          <a:xfrm>
            <a:off x="7338070" y="4492030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Sustained human transmission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D736E-05B6-940D-B084-DA347999092B}"/>
              </a:ext>
            </a:extLst>
          </p:cNvPr>
          <p:cNvSpPr/>
          <p:nvPr/>
        </p:nvSpPr>
        <p:spPr>
          <a:xfrm>
            <a:off x="7536675" y="1972237"/>
            <a:ext cx="3172998" cy="2263484"/>
          </a:xfrm>
          <a:prstGeom prst="rect">
            <a:avLst/>
          </a:prstGeom>
          <a:noFill/>
          <a:ln w="47625">
            <a:solidFill>
              <a:srgbClr val="7B8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403000000020004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8BCAE2-496D-B93C-8D74-16951965B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00"/>
          <a:stretch/>
        </p:blipFill>
        <p:spPr>
          <a:xfrm>
            <a:off x="8217809" y="2574653"/>
            <a:ext cx="2279876" cy="10586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EA18E8-8013-7A97-D2A6-185A1DFB6C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78" r="40053"/>
          <a:stretch/>
        </p:blipFill>
        <p:spPr>
          <a:xfrm>
            <a:off x="7718691" y="2438716"/>
            <a:ext cx="697502" cy="15710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78CF44F-EB0C-F832-DDD5-4B035B9174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755"/>
          <a:stretch/>
        </p:blipFill>
        <p:spPr>
          <a:xfrm>
            <a:off x="1782788" y="2622267"/>
            <a:ext cx="2482932" cy="120392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AE6B362-0359-37F2-A167-1181DA7A12EC}"/>
              </a:ext>
            </a:extLst>
          </p:cNvPr>
          <p:cNvSpPr txBox="1">
            <a:spLocks/>
          </p:cNvSpPr>
          <p:nvPr/>
        </p:nvSpPr>
        <p:spPr>
          <a:xfrm>
            <a:off x="266099" y="6486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+mj-ea"/>
                <a:cs typeface="+mj-cs"/>
              </a:defRPr>
            </a:lvl1pPr>
          </a:lstStyle>
          <a:p>
            <a:r>
              <a:rPr lang="en-IE"/>
              <a:t>MPXV genomic epidemiology</a:t>
            </a: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F17B4-7F8E-B2CB-C2F5-2450513D7B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457"/>
          <a:stretch/>
        </p:blipFill>
        <p:spPr>
          <a:xfrm>
            <a:off x="2135642" y="2087958"/>
            <a:ext cx="1866369" cy="430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966674-D8B2-6433-0FAB-9C5A372C0B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457"/>
          <a:stretch/>
        </p:blipFill>
        <p:spPr>
          <a:xfrm>
            <a:off x="7338070" y="2061220"/>
            <a:ext cx="1866369" cy="4303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39548E-0D92-E23F-D286-78E5EF51C237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  <a:endParaRPr lang="en-IE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898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CC8A8B-294B-A84E-FB2F-98C6A34D8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86"/>
          <a:stretch/>
        </p:blipFill>
        <p:spPr>
          <a:xfrm>
            <a:off x="6805534" y="1127739"/>
            <a:ext cx="4759932" cy="460252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EF36A66-49F4-DE20-AA91-32CCCD9640A8}"/>
              </a:ext>
            </a:extLst>
          </p:cNvPr>
          <p:cNvSpPr/>
          <p:nvPr/>
        </p:nvSpPr>
        <p:spPr>
          <a:xfrm>
            <a:off x="450069" y="3641557"/>
            <a:ext cx="352927" cy="352927"/>
          </a:xfrm>
          <a:prstGeom prst="ellipse">
            <a:avLst/>
          </a:prstGeom>
          <a:solidFill>
            <a:srgbClr val="FFA8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403000000020004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BD8A58F-289B-D3DD-B487-E092D94FABBD}"/>
              </a:ext>
            </a:extLst>
          </p:cNvPr>
          <p:cNvSpPr/>
          <p:nvPr/>
        </p:nvSpPr>
        <p:spPr>
          <a:xfrm>
            <a:off x="450069" y="3132221"/>
            <a:ext cx="352927" cy="352927"/>
          </a:xfrm>
          <a:prstGeom prst="ellipse">
            <a:avLst/>
          </a:prstGeom>
          <a:solidFill>
            <a:srgbClr val="9B00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403000000020004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4FEA49-9F8A-ED84-7420-4AB4BD018FEB}"/>
              </a:ext>
            </a:extLst>
          </p:cNvPr>
          <p:cNvSpPr/>
          <p:nvPr/>
        </p:nvSpPr>
        <p:spPr>
          <a:xfrm>
            <a:off x="450069" y="4136467"/>
            <a:ext cx="352927" cy="352927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4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80FAE-A542-21F1-61F9-53746D8325D2}"/>
              </a:ext>
            </a:extLst>
          </p:cNvPr>
          <p:cNvSpPr txBox="1"/>
          <p:nvPr/>
        </p:nvSpPr>
        <p:spPr>
          <a:xfrm>
            <a:off x="852013" y="3077851"/>
            <a:ext cx="6546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Sud-Kivu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1A58E-213E-0D1E-2DF5-63DB968FE799}"/>
              </a:ext>
            </a:extLst>
          </p:cNvPr>
          <p:cNvSpPr txBox="1"/>
          <p:nvPr/>
        </p:nvSpPr>
        <p:spPr>
          <a:xfrm>
            <a:off x="851122" y="3555602"/>
            <a:ext cx="6546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Other recent DRC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7AAF29-5106-65DD-D6E5-2EDD8A396243}"/>
              </a:ext>
            </a:extLst>
          </p:cNvPr>
          <p:cNvSpPr txBox="1"/>
          <p:nvPr/>
        </p:nvSpPr>
        <p:spPr>
          <a:xfrm>
            <a:off x="852013" y="4033354"/>
            <a:ext cx="6546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Background</a:t>
            </a:r>
          </a:p>
        </p:txBody>
      </p:sp>
      <p:pic>
        <p:nvPicPr>
          <p:cNvPr id="13" name="Picture 2" descr="INRB - VillageReach">
            <a:extLst>
              <a:ext uri="{FF2B5EF4-FFF2-40B4-BE49-F238E27FC236}">
                <a16:creationId xmlns:a16="http://schemas.microsoft.com/office/drawing/2014/main" id="{402E0C2B-F110-7995-D3D4-DF093B1B8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36" y="115652"/>
            <a:ext cx="1987143" cy="13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861DA4-8781-B62F-7CFF-7956A87E7C70}"/>
              </a:ext>
            </a:extLst>
          </p:cNvPr>
          <p:cNvSpPr txBox="1"/>
          <p:nvPr/>
        </p:nvSpPr>
        <p:spPr>
          <a:xfrm>
            <a:off x="2139479" y="285569"/>
            <a:ext cx="6546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Placide</a:t>
            </a:r>
            <a:r>
              <a:rPr lang="en-IE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IE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Mbala</a:t>
            </a:r>
            <a:endParaRPr lang="en-IE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IE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Eddy </a:t>
            </a:r>
            <a:r>
              <a:rPr lang="en-IE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Lusamaki</a:t>
            </a:r>
            <a:endParaRPr lang="en-IE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71ADCB-4C40-8F12-FDC3-E9062F391D5F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3888162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CC8A8B-294B-A84E-FB2F-98C6A34D8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3" y="1127739"/>
            <a:ext cx="10938933" cy="460252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EF36A66-49F4-DE20-AA91-32CCCD9640A8}"/>
              </a:ext>
            </a:extLst>
          </p:cNvPr>
          <p:cNvSpPr/>
          <p:nvPr/>
        </p:nvSpPr>
        <p:spPr>
          <a:xfrm>
            <a:off x="450069" y="3641557"/>
            <a:ext cx="352927" cy="352927"/>
          </a:xfrm>
          <a:prstGeom prst="ellipse">
            <a:avLst/>
          </a:prstGeom>
          <a:solidFill>
            <a:srgbClr val="FFA8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Light" panose="02000403000000020004" pitchFamily="2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BD8A58F-289B-D3DD-B487-E092D94FABBD}"/>
              </a:ext>
            </a:extLst>
          </p:cNvPr>
          <p:cNvSpPr/>
          <p:nvPr/>
        </p:nvSpPr>
        <p:spPr>
          <a:xfrm>
            <a:off x="450069" y="3132221"/>
            <a:ext cx="352927" cy="352927"/>
          </a:xfrm>
          <a:prstGeom prst="ellipse">
            <a:avLst/>
          </a:prstGeom>
          <a:solidFill>
            <a:srgbClr val="9B00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Light" panose="02000403000000020004" pitchFamily="2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4FEA49-9F8A-ED84-7420-4AB4BD018FEB}"/>
              </a:ext>
            </a:extLst>
          </p:cNvPr>
          <p:cNvSpPr/>
          <p:nvPr/>
        </p:nvSpPr>
        <p:spPr>
          <a:xfrm>
            <a:off x="450069" y="4136467"/>
            <a:ext cx="352927" cy="352927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Light" panose="02000403000000020004" pitchFamily="2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80FAE-A542-21F1-61F9-53746D8325D2}"/>
              </a:ext>
            </a:extLst>
          </p:cNvPr>
          <p:cNvSpPr txBox="1"/>
          <p:nvPr/>
        </p:nvSpPr>
        <p:spPr>
          <a:xfrm>
            <a:off x="852013" y="3077851"/>
            <a:ext cx="6546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Sud-Kivu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1A58E-213E-0D1E-2DF5-63DB968FE799}"/>
              </a:ext>
            </a:extLst>
          </p:cNvPr>
          <p:cNvSpPr txBox="1"/>
          <p:nvPr/>
        </p:nvSpPr>
        <p:spPr>
          <a:xfrm>
            <a:off x="851122" y="3555602"/>
            <a:ext cx="6546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Other recent DRC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7AAF29-5106-65DD-D6E5-2EDD8A396243}"/>
              </a:ext>
            </a:extLst>
          </p:cNvPr>
          <p:cNvSpPr txBox="1"/>
          <p:nvPr/>
        </p:nvSpPr>
        <p:spPr>
          <a:xfrm>
            <a:off x="852013" y="4033354"/>
            <a:ext cx="6546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3D2353-162B-C8CD-EEBC-34EFFE0DA1E0}"/>
              </a:ext>
            </a:extLst>
          </p:cNvPr>
          <p:cNvSpPr txBox="1"/>
          <p:nvPr/>
        </p:nvSpPr>
        <p:spPr>
          <a:xfrm>
            <a:off x="626532" y="372291"/>
            <a:ext cx="5186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~360 MPXV genome sequences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3E6AC8-4DA1-439B-33CA-E80712F2D23B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806630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9801DD-6FC1-A589-CF60-F952F7AD0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120" y="521368"/>
            <a:ext cx="4249615" cy="5815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C5BCB-27E1-4DF9-DD68-D75104C2A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85" y="63274"/>
            <a:ext cx="3048753" cy="41495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544209-DE66-0479-5774-14FDA9D61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901" y="3428999"/>
            <a:ext cx="4041067" cy="2998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AE269F-37DB-894E-8795-49FA2CA7C603}"/>
              </a:ext>
            </a:extLst>
          </p:cNvPr>
          <p:cNvSpPr txBox="1"/>
          <p:nvPr/>
        </p:nvSpPr>
        <p:spPr>
          <a:xfrm>
            <a:off x="10288471" y="983033"/>
            <a:ext cx="1077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50%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55B317-39BA-A116-E54B-093CB816F131}"/>
              </a:ext>
            </a:extLst>
          </p:cNvPr>
          <p:cNvSpPr txBox="1"/>
          <p:nvPr/>
        </p:nvSpPr>
        <p:spPr>
          <a:xfrm>
            <a:off x="10288471" y="3981972"/>
            <a:ext cx="1077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11%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462A4AC-A5DA-72C4-A417-B635F9EFA45A}"/>
              </a:ext>
            </a:extLst>
          </p:cNvPr>
          <p:cNvSpPr/>
          <p:nvPr/>
        </p:nvSpPr>
        <p:spPr>
          <a:xfrm>
            <a:off x="9772612" y="92132"/>
            <a:ext cx="352927" cy="352927"/>
          </a:xfrm>
          <a:prstGeom prst="ellipse">
            <a:avLst/>
          </a:prstGeom>
          <a:solidFill>
            <a:srgbClr val="DAB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Light" panose="02000403000000020004" pitchFamily="2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CCCC0E-9069-F949-A512-8975E81F55F5}"/>
              </a:ext>
            </a:extLst>
          </p:cNvPr>
          <p:cNvSpPr/>
          <p:nvPr/>
        </p:nvSpPr>
        <p:spPr>
          <a:xfrm>
            <a:off x="7644874" y="92132"/>
            <a:ext cx="352927" cy="352927"/>
          </a:xfrm>
          <a:prstGeom prst="ellipse">
            <a:avLst/>
          </a:prstGeom>
          <a:solidFill>
            <a:srgbClr val="995E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Light" panose="02000403000000020004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F07B91-A145-4A01-CB18-B67F8AB3664A}"/>
              </a:ext>
            </a:extLst>
          </p:cNvPr>
          <p:cNvSpPr txBox="1"/>
          <p:nvPr/>
        </p:nvSpPr>
        <p:spPr>
          <a:xfrm>
            <a:off x="8046819" y="37763"/>
            <a:ext cx="172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APOBEC3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13DA9C-039E-F79E-4932-6785E1476C52}"/>
              </a:ext>
            </a:extLst>
          </p:cNvPr>
          <p:cNvSpPr txBox="1"/>
          <p:nvPr/>
        </p:nvSpPr>
        <p:spPr>
          <a:xfrm>
            <a:off x="10173665" y="37763"/>
            <a:ext cx="153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Other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52D756-1B55-E10F-474F-CF1D87D8ACBB}"/>
              </a:ext>
            </a:extLst>
          </p:cNvPr>
          <p:cNvSpPr txBox="1"/>
          <p:nvPr/>
        </p:nvSpPr>
        <p:spPr>
          <a:xfrm>
            <a:off x="9480744" y="366364"/>
            <a:ext cx="185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Sud-Kivu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C4FBEF-B0FB-F768-3ECC-678D2E83E6A5}"/>
              </a:ext>
            </a:extLst>
          </p:cNvPr>
          <p:cNvSpPr txBox="1"/>
          <p:nvPr/>
        </p:nvSpPr>
        <p:spPr>
          <a:xfrm>
            <a:off x="9480744" y="3324769"/>
            <a:ext cx="185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Other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E74AE-C65D-DE1C-148E-07826C482358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3182911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9801DD-6FC1-A589-CF60-F952F7AD0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120" y="521368"/>
            <a:ext cx="4249615" cy="5815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CCF360-7140-3AA1-E1A4-9A5C03523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027" y="54241"/>
            <a:ext cx="4249615" cy="5783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7311D6-5A10-8B42-64D5-AA431185E5C6}"/>
              </a:ext>
            </a:extLst>
          </p:cNvPr>
          <p:cNvSpPr txBox="1"/>
          <p:nvPr/>
        </p:nvSpPr>
        <p:spPr>
          <a:xfrm>
            <a:off x="301999" y="5543598"/>
            <a:ext cx="6589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Probability of drawing 5 APOBEC3-like mutations from 10, under normal mutational process is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0.0005</a:t>
            </a:r>
            <a:endParaRPr kumimoji="0" lang="en-I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Helvetica Neue Light" panose="02000403000000020004" pitchFamily="2" charset="0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8535B-6ACD-4DE6-9796-95DC35A5D13E}"/>
              </a:ext>
            </a:extLst>
          </p:cNvPr>
          <p:cNvSpPr txBox="1"/>
          <p:nvPr/>
        </p:nvSpPr>
        <p:spPr>
          <a:xfrm>
            <a:off x="9480744" y="366364"/>
            <a:ext cx="185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Sud-Kivu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129279-6420-0C1E-453E-97B9B44A3FD3}"/>
              </a:ext>
            </a:extLst>
          </p:cNvPr>
          <p:cNvSpPr txBox="1"/>
          <p:nvPr/>
        </p:nvSpPr>
        <p:spPr>
          <a:xfrm>
            <a:off x="9480744" y="3324769"/>
            <a:ext cx="185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Other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CD4B13-CB0B-B6EF-5F58-D662213F2BA3}"/>
              </a:ext>
            </a:extLst>
          </p:cNvPr>
          <p:cNvSpPr/>
          <p:nvPr/>
        </p:nvSpPr>
        <p:spPr>
          <a:xfrm>
            <a:off x="9772612" y="92132"/>
            <a:ext cx="352927" cy="352927"/>
          </a:xfrm>
          <a:prstGeom prst="ellipse">
            <a:avLst/>
          </a:prstGeom>
          <a:solidFill>
            <a:srgbClr val="DAB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Light" panose="02000403000000020004" pitchFamily="2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0D83BB-1E5C-3B84-6D24-5CAFF85379E4}"/>
              </a:ext>
            </a:extLst>
          </p:cNvPr>
          <p:cNvSpPr/>
          <p:nvPr/>
        </p:nvSpPr>
        <p:spPr>
          <a:xfrm>
            <a:off x="7644874" y="92132"/>
            <a:ext cx="352927" cy="352927"/>
          </a:xfrm>
          <a:prstGeom prst="ellipse">
            <a:avLst/>
          </a:prstGeom>
          <a:solidFill>
            <a:srgbClr val="995E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Light" panose="02000403000000020004" pitchFamily="2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C6CBD5-A491-A443-3D03-9CBBE57C4FC4}"/>
              </a:ext>
            </a:extLst>
          </p:cNvPr>
          <p:cNvSpPr txBox="1"/>
          <p:nvPr/>
        </p:nvSpPr>
        <p:spPr>
          <a:xfrm>
            <a:off x="8046819" y="37763"/>
            <a:ext cx="172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APOBEC3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711F4-ED14-9EC8-C3CD-F51E741C805C}"/>
              </a:ext>
            </a:extLst>
          </p:cNvPr>
          <p:cNvSpPr txBox="1"/>
          <p:nvPr/>
        </p:nvSpPr>
        <p:spPr>
          <a:xfrm>
            <a:off x="10173665" y="37763"/>
            <a:ext cx="153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Other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E55605-8AB0-5CE5-6CD7-3753E9C541A9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3708555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04F54D-9986-698E-C44C-978A8FAC3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8941" y="460847"/>
            <a:ext cx="8736687" cy="6167539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1F8C6E3-CDF6-B3C4-10C5-60C0ACF32918}"/>
              </a:ext>
            </a:extLst>
          </p:cNvPr>
          <p:cNvSpPr/>
          <p:nvPr/>
        </p:nvSpPr>
        <p:spPr>
          <a:xfrm>
            <a:off x="8884693" y="1146412"/>
            <a:ext cx="1937982" cy="1883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40300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F37150-E704-9901-D324-D8F032910CE3}"/>
              </a:ext>
            </a:extLst>
          </p:cNvPr>
          <p:cNvSpPr/>
          <p:nvPr/>
        </p:nvSpPr>
        <p:spPr>
          <a:xfrm>
            <a:off x="6264204" y="3428999"/>
            <a:ext cx="2620489" cy="3308233"/>
          </a:xfrm>
          <a:prstGeom prst="rect">
            <a:avLst/>
          </a:prstGeom>
          <a:noFill/>
          <a:ln w="50800">
            <a:solidFill>
              <a:srgbClr val="7681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4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603167-5D4C-788C-E20D-4FDD1D8A2F90}"/>
              </a:ext>
            </a:extLst>
          </p:cNvPr>
          <p:cNvSpPr/>
          <p:nvPr/>
        </p:nvSpPr>
        <p:spPr>
          <a:xfrm>
            <a:off x="6936558" y="120767"/>
            <a:ext cx="5041378" cy="734046"/>
          </a:xfrm>
          <a:prstGeom prst="rect">
            <a:avLst/>
          </a:prstGeom>
          <a:solidFill>
            <a:srgbClr val="7B8F89"/>
          </a:solidFill>
          <a:ln w="50800" cap="flat" cmpd="sng" algn="ctr">
            <a:solidFill>
              <a:srgbClr val="FFFD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800" u="none" strike="noStrike" kern="0" cap="none" spc="0" normalizeH="0" baseline="0" noProof="0" dirty="0">
                <a:ln>
                  <a:noFill/>
                </a:ln>
                <a:solidFill>
                  <a:srgbClr val="FFFDFF"/>
                </a:solidFill>
                <a:effectLst/>
                <a:uLnTx/>
                <a:uFillTx/>
                <a:latin typeface="Helvetica Neue Light" panose="02000503000000020004" pitchFamily="2" charset="0"/>
                <a:ea typeface="Helvetica Neue Light" panose="02000403000000020004" pitchFamily="2" charset="0"/>
                <a:cs typeface="+mn-cs"/>
              </a:rPr>
              <a:t>2023-4 DRC reported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BE1E2-21B5-CF32-3107-F8E76E69D6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755"/>
          <a:stretch/>
        </p:blipFill>
        <p:spPr>
          <a:xfrm>
            <a:off x="9053850" y="5211727"/>
            <a:ext cx="2482932" cy="1203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7F4059-2494-4054-CF0E-0F11F091B8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457"/>
          <a:stretch/>
        </p:blipFill>
        <p:spPr>
          <a:xfrm>
            <a:off x="9406704" y="4677418"/>
            <a:ext cx="1866369" cy="430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AFC92D-A5BD-6BC4-1842-668BDC44FC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78" r="40053"/>
          <a:stretch/>
        </p:blipFill>
        <p:spPr>
          <a:xfrm>
            <a:off x="9198942" y="1655915"/>
            <a:ext cx="697502" cy="1571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69DE3-A00A-E41D-86AF-DD0D11EB25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457"/>
          <a:stretch/>
        </p:blipFill>
        <p:spPr>
          <a:xfrm>
            <a:off x="8818321" y="1278419"/>
            <a:ext cx="1866369" cy="430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C7E0D0-4D8F-FDB5-6D79-E96DAA5BB6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700"/>
          <a:stretch/>
        </p:blipFill>
        <p:spPr>
          <a:xfrm>
            <a:off x="9698060" y="1791852"/>
            <a:ext cx="2279876" cy="1058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495B9B-CA48-7849-D440-F20EC002EA58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4161771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1D98A-B6AD-6B78-2002-E3281765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MPXV phylogenetics is challenging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3312C-14A4-AFDB-C59B-0C1014F71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946" y="1825625"/>
            <a:ext cx="5539854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Large (~200kb)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Low complexity &amp; repeat regions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err="1"/>
              <a:t>Homopolymeric</a:t>
            </a:r>
            <a:r>
              <a:rPr lang="en-IE" dirty="0"/>
              <a:t> runs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Structural variation (large &gt;1kb deletions)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7F6338-44C8-9ABB-5CE0-AB41FAA31B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305"/>
          <a:stretch/>
        </p:blipFill>
        <p:spPr>
          <a:xfrm>
            <a:off x="614548" y="1690688"/>
            <a:ext cx="4337280" cy="4044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554A15-CA8C-BCBF-C342-660BAD6E3586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1332431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1D98A-B6AD-6B78-2002-E3281765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MPXV phylogenetics is challenging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3312C-14A4-AFDB-C59B-0C1014F71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946" y="1825625"/>
            <a:ext cx="5539854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Steps:</a:t>
            </a:r>
          </a:p>
          <a:p>
            <a:pPr marL="514350" indent="-514350">
              <a:buAutoNum type="arabicPeriod"/>
            </a:pPr>
            <a:r>
              <a:rPr lang="en-IE" dirty="0"/>
              <a:t>Alignment</a:t>
            </a:r>
          </a:p>
          <a:p>
            <a:pPr marL="514350" indent="-514350">
              <a:buAutoNum type="arabicPeriod"/>
            </a:pPr>
            <a:endParaRPr lang="en-IE" dirty="0"/>
          </a:p>
          <a:p>
            <a:pPr marL="514350" indent="-514350">
              <a:buAutoNum type="arabicPeriod"/>
            </a:pPr>
            <a:r>
              <a:rPr lang="en-IE" dirty="0"/>
              <a:t>Masking</a:t>
            </a:r>
          </a:p>
          <a:p>
            <a:pPr marL="514350" indent="-514350">
              <a:buAutoNum type="arabicPeriod"/>
            </a:pPr>
            <a:endParaRPr lang="en-IE" dirty="0"/>
          </a:p>
          <a:p>
            <a:pPr marL="514350" indent="-514350">
              <a:buAutoNum type="arabicPeriod"/>
            </a:pPr>
            <a:r>
              <a:rPr lang="en-IE" dirty="0"/>
              <a:t>Estimate a tree</a:t>
            </a:r>
          </a:p>
          <a:p>
            <a:pPr marL="514350" indent="-514350">
              <a:buAutoNum type="arabicPeriod"/>
            </a:pPr>
            <a:endParaRPr lang="en-IE" dirty="0"/>
          </a:p>
          <a:p>
            <a:pPr marL="514350" indent="-514350">
              <a:buAutoNum type="arabicPeriod"/>
            </a:pPr>
            <a:r>
              <a:rPr lang="en-IE" dirty="0"/>
              <a:t>Interpretation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3EEF9-7F65-F612-D61E-68296CEBCB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606"/>
          <a:stretch/>
        </p:blipFill>
        <p:spPr>
          <a:xfrm>
            <a:off x="1866313" y="2222951"/>
            <a:ext cx="3339887" cy="39069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1AC823-9A6D-5102-D410-49991BFF05A7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2644457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1D98A-B6AD-6B78-2002-E3281765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MPXV phylogenetics is challenging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3312C-14A4-AFDB-C59B-0C1014F71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946" y="1825625"/>
            <a:ext cx="5539854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Steps:</a:t>
            </a:r>
          </a:p>
          <a:p>
            <a:pPr marL="514350" indent="-514350">
              <a:buAutoNum type="arabicPeriod"/>
            </a:pPr>
            <a:r>
              <a:rPr lang="en-IE" dirty="0"/>
              <a:t>Alignment</a:t>
            </a:r>
          </a:p>
          <a:p>
            <a:pPr marL="514350" indent="-514350">
              <a:buAutoNum type="arabicPeriod"/>
            </a:pPr>
            <a:endParaRPr lang="en-IE" dirty="0"/>
          </a:p>
          <a:p>
            <a:pPr marL="514350" indent="-514350">
              <a:buAutoNum type="arabicPeriod"/>
            </a:pPr>
            <a:r>
              <a:rPr lang="en-IE" dirty="0"/>
              <a:t>Masking</a:t>
            </a:r>
          </a:p>
          <a:p>
            <a:pPr marL="514350" indent="-514350">
              <a:buAutoNum type="arabicPeriod"/>
            </a:pPr>
            <a:endParaRPr lang="en-IE" dirty="0"/>
          </a:p>
          <a:p>
            <a:pPr marL="514350" indent="-514350">
              <a:buAutoNum type="arabicPeriod"/>
            </a:pPr>
            <a:r>
              <a:rPr lang="en-IE" dirty="0"/>
              <a:t>Estimate a tree</a:t>
            </a:r>
          </a:p>
          <a:p>
            <a:pPr marL="514350" indent="-514350">
              <a:buAutoNum type="arabicPeriod"/>
            </a:pPr>
            <a:endParaRPr lang="en-IE" dirty="0"/>
          </a:p>
          <a:p>
            <a:pPr marL="514350" indent="-514350">
              <a:buAutoNum type="arabicPeriod"/>
            </a:pPr>
            <a:r>
              <a:rPr lang="en-IE" dirty="0"/>
              <a:t>Interpretation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3EEF9-7F65-F612-D61E-68296CEBCB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606"/>
          <a:stretch/>
        </p:blipFill>
        <p:spPr>
          <a:xfrm>
            <a:off x="1866313" y="2222951"/>
            <a:ext cx="3339887" cy="39069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ED475A-96A4-BE3B-7D85-B486BB300C49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1089542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C45BD-3845-37EB-FA2D-04619C6C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005"/>
            <a:ext cx="10515600" cy="1325563"/>
          </a:xfrm>
        </p:spPr>
        <p:txBody>
          <a:bodyPr>
            <a:normAutofit/>
          </a:bodyPr>
          <a:lstStyle/>
          <a:p>
            <a:r>
              <a:rPr lang="en-IE" sz="4000" dirty="0"/>
              <a:t>The mutations in a sequence alignment matter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B513C-391D-09E6-F665-BD80C9C2CC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606"/>
          <a:stretch/>
        </p:blipFill>
        <p:spPr>
          <a:xfrm>
            <a:off x="1866313" y="2222951"/>
            <a:ext cx="3339887" cy="3906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1D398E-1527-47E8-0804-6BD2D8475A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694" t="11515" r="27682"/>
          <a:stretch/>
        </p:blipFill>
        <p:spPr>
          <a:xfrm>
            <a:off x="7445345" y="2672861"/>
            <a:ext cx="2880342" cy="345708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46E345-EC80-95AD-9119-435678235AE0}"/>
              </a:ext>
            </a:extLst>
          </p:cNvPr>
          <p:cNvCxnSpPr/>
          <p:nvPr/>
        </p:nvCxnSpPr>
        <p:spPr>
          <a:xfrm>
            <a:off x="5556738" y="4009292"/>
            <a:ext cx="15193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BB3CE04-F68F-CC5C-76A8-0A8F599E9156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4186885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1D98A-B6AD-6B78-2002-E3281765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MPXV phylogenetics is challenging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3312C-14A4-AFDB-C59B-0C1014F71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946" y="1825625"/>
            <a:ext cx="5539854" cy="45189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/>
              <a:t>Steps:</a:t>
            </a:r>
          </a:p>
          <a:p>
            <a:pPr marL="514350" indent="-514350">
              <a:buAutoNum type="arabicPeriod"/>
            </a:pPr>
            <a:r>
              <a:rPr lang="en-IE" dirty="0"/>
              <a:t>Alignment</a:t>
            </a:r>
          </a:p>
          <a:p>
            <a:pPr marL="514350" indent="-514350">
              <a:buAutoNum type="arabicPeriod"/>
            </a:pPr>
            <a:endParaRPr lang="en-IE" dirty="0"/>
          </a:p>
          <a:p>
            <a:pPr marL="514350" indent="-514350">
              <a:buAutoNum type="arabicPeriod"/>
            </a:pPr>
            <a:r>
              <a:rPr lang="en-IE" dirty="0"/>
              <a:t>Masking</a:t>
            </a:r>
          </a:p>
          <a:p>
            <a:pPr marL="514350" indent="-514350">
              <a:buAutoNum type="arabicPeriod"/>
            </a:pPr>
            <a:endParaRPr lang="en-IE" dirty="0"/>
          </a:p>
          <a:p>
            <a:pPr marL="514350" indent="-514350">
              <a:buAutoNum type="arabicPeriod"/>
            </a:pPr>
            <a:r>
              <a:rPr lang="en-IE" dirty="0"/>
              <a:t>Estimate a tree</a:t>
            </a:r>
          </a:p>
          <a:p>
            <a:pPr marL="514350" indent="-514350">
              <a:buAutoNum type="arabicPeriod"/>
            </a:pPr>
            <a:endParaRPr lang="en-IE" dirty="0"/>
          </a:p>
          <a:p>
            <a:pPr marL="514350" indent="-514350">
              <a:buAutoNum type="arabicPeriod"/>
            </a:pPr>
            <a:r>
              <a:rPr lang="en-IE" dirty="0"/>
              <a:t>APOBEC3 calculation</a:t>
            </a:r>
          </a:p>
          <a:p>
            <a:pPr marL="514350" indent="-514350">
              <a:buAutoNum type="arabicPeriod"/>
            </a:pPr>
            <a:endParaRPr lang="en-IE" dirty="0"/>
          </a:p>
          <a:p>
            <a:pPr marL="514350" indent="-514350">
              <a:buAutoNum type="arabicPeriod"/>
            </a:pPr>
            <a:r>
              <a:rPr lang="en-IE" dirty="0"/>
              <a:t>Interpretation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7F6338-44C8-9ABB-5CE0-AB41FAA31B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305"/>
          <a:stretch/>
        </p:blipFill>
        <p:spPr>
          <a:xfrm>
            <a:off x="614548" y="1690688"/>
            <a:ext cx="4337280" cy="4044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0D6429-7836-DFE5-A763-9CC90B103125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4006209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34FE74-2BC7-F945-4CA0-1CDAFB9AFBBE}"/>
              </a:ext>
            </a:extLst>
          </p:cNvPr>
          <p:cNvSpPr txBox="1"/>
          <p:nvPr/>
        </p:nvSpPr>
        <p:spPr>
          <a:xfrm>
            <a:off x="1482327" y="4492028"/>
            <a:ext cx="33716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Zoonotic spillover</a:t>
            </a:r>
          </a:p>
          <a:p>
            <a:r>
              <a:rPr lang="en-IE"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Most cases historically in children &lt;15</a:t>
            </a:r>
          </a:p>
          <a:p>
            <a:r>
              <a:rPr lang="en-IE"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Secondary transmission rare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E6BF1E-6A2F-0DE2-48D7-5F3AFEF59A1B}"/>
              </a:ext>
            </a:extLst>
          </p:cNvPr>
          <p:cNvSpPr/>
          <p:nvPr/>
        </p:nvSpPr>
        <p:spPr>
          <a:xfrm>
            <a:off x="1482328" y="1972235"/>
            <a:ext cx="3172998" cy="2263484"/>
          </a:xfrm>
          <a:prstGeom prst="rect">
            <a:avLst/>
          </a:prstGeom>
          <a:noFill/>
          <a:ln w="47625">
            <a:solidFill>
              <a:srgbClr val="7681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4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D33F8-8877-4C15-FA6C-2355D68363D0}"/>
              </a:ext>
            </a:extLst>
          </p:cNvPr>
          <p:cNvSpPr txBox="1"/>
          <p:nvPr/>
        </p:nvSpPr>
        <p:spPr>
          <a:xfrm>
            <a:off x="7338070" y="4492030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Sustained human transmission</a:t>
            </a:r>
          </a:p>
          <a:p>
            <a:r>
              <a:rPr lang="en-IE"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1</a:t>
            </a:r>
            <a:r>
              <a:rPr lang="en-IE" sz="2000" baseline="30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st</a:t>
            </a:r>
            <a:r>
              <a:rPr lang="en-IE"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 in Nigeria, now DRC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D736E-05B6-940D-B084-DA347999092B}"/>
              </a:ext>
            </a:extLst>
          </p:cNvPr>
          <p:cNvSpPr/>
          <p:nvPr/>
        </p:nvSpPr>
        <p:spPr>
          <a:xfrm>
            <a:off x="7536675" y="1972237"/>
            <a:ext cx="3172998" cy="2263484"/>
          </a:xfrm>
          <a:prstGeom prst="rect">
            <a:avLst/>
          </a:prstGeom>
          <a:noFill/>
          <a:ln w="47625">
            <a:solidFill>
              <a:srgbClr val="7B8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403000000020004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8BCAE2-496D-B93C-8D74-16951965B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00"/>
          <a:stretch/>
        </p:blipFill>
        <p:spPr>
          <a:xfrm>
            <a:off x="8217809" y="2574653"/>
            <a:ext cx="2279876" cy="10586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EA18E8-8013-7A97-D2A6-185A1DFB6C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78" r="40053"/>
          <a:stretch/>
        </p:blipFill>
        <p:spPr>
          <a:xfrm>
            <a:off x="7718691" y="2438716"/>
            <a:ext cx="697502" cy="15710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78CF44F-EB0C-F832-DDD5-4B035B9174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755"/>
          <a:stretch/>
        </p:blipFill>
        <p:spPr>
          <a:xfrm>
            <a:off x="1782788" y="2622267"/>
            <a:ext cx="2482932" cy="120392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AE6B362-0359-37F2-A167-1181DA7A12EC}"/>
              </a:ext>
            </a:extLst>
          </p:cNvPr>
          <p:cNvSpPr txBox="1">
            <a:spLocks/>
          </p:cNvSpPr>
          <p:nvPr/>
        </p:nvSpPr>
        <p:spPr>
          <a:xfrm>
            <a:off x="266099" y="6486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+mj-ea"/>
                <a:cs typeface="+mj-cs"/>
              </a:defRPr>
            </a:lvl1pPr>
          </a:lstStyle>
          <a:p>
            <a:r>
              <a:rPr lang="en-IE"/>
              <a:t>MPXV genomic epidemiology</a:t>
            </a: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F17B4-7F8E-B2CB-C2F5-2450513D7B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457"/>
          <a:stretch/>
        </p:blipFill>
        <p:spPr>
          <a:xfrm>
            <a:off x="2135642" y="2087958"/>
            <a:ext cx="1866369" cy="430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966674-D8B2-6433-0FAB-9C5A372C0B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457"/>
          <a:stretch/>
        </p:blipFill>
        <p:spPr>
          <a:xfrm>
            <a:off x="7338070" y="2061220"/>
            <a:ext cx="1866369" cy="430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1E8B2-8A7E-1BEB-D52E-E389D595D039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168893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1D98A-B6AD-6B78-2002-E3281765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Squirrel can help do these steps for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3312C-14A4-AFDB-C59B-0C1014F71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946" y="1825625"/>
            <a:ext cx="5539854" cy="45189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/>
              <a:t>Steps:</a:t>
            </a:r>
          </a:p>
          <a:p>
            <a:pPr marL="514350" indent="-514350">
              <a:buAutoNum type="arabicPeriod"/>
            </a:pPr>
            <a:r>
              <a:rPr lang="en-IE" dirty="0"/>
              <a:t>Alignment</a:t>
            </a:r>
          </a:p>
          <a:p>
            <a:pPr marL="514350" indent="-514350">
              <a:buAutoNum type="arabicPeriod"/>
            </a:pPr>
            <a:endParaRPr lang="en-IE" dirty="0"/>
          </a:p>
          <a:p>
            <a:pPr marL="514350" indent="-514350">
              <a:buAutoNum type="arabicPeriod"/>
            </a:pPr>
            <a:r>
              <a:rPr lang="en-IE" dirty="0"/>
              <a:t>Masking</a:t>
            </a:r>
          </a:p>
          <a:p>
            <a:pPr marL="514350" indent="-514350">
              <a:buAutoNum type="arabicPeriod"/>
            </a:pPr>
            <a:endParaRPr lang="en-IE" dirty="0"/>
          </a:p>
          <a:p>
            <a:pPr marL="514350" indent="-514350">
              <a:buAutoNum type="arabicPeriod"/>
            </a:pPr>
            <a:r>
              <a:rPr lang="en-IE" dirty="0"/>
              <a:t>Estimate a tree</a:t>
            </a:r>
          </a:p>
          <a:p>
            <a:pPr marL="514350" indent="-514350">
              <a:buAutoNum type="arabicPeriod"/>
            </a:pPr>
            <a:endParaRPr lang="en-IE" dirty="0"/>
          </a:p>
          <a:p>
            <a:pPr marL="514350" indent="-514350">
              <a:buAutoNum type="arabicPeriod"/>
            </a:pPr>
            <a:r>
              <a:rPr lang="en-IE" dirty="0"/>
              <a:t>APOBEC3 calculation</a:t>
            </a:r>
          </a:p>
          <a:p>
            <a:pPr marL="514350" indent="-514350">
              <a:buAutoNum type="arabicPeriod"/>
            </a:pPr>
            <a:endParaRPr lang="en-IE" dirty="0"/>
          </a:p>
          <a:p>
            <a:pPr marL="514350" indent="-514350">
              <a:buAutoNum type="arabicPeriod"/>
            </a:pPr>
            <a:r>
              <a:rPr lang="en-IE" dirty="0"/>
              <a:t>Interpretation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7F6338-44C8-9ABB-5CE0-AB41FAA31B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305"/>
          <a:stretch/>
        </p:blipFill>
        <p:spPr>
          <a:xfrm>
            <a:off x="614548" y="1690688"/>
            <a:ext cx="4337280" cy="4044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2BE44B-9B51-5A76-D359-5D7FB7A5B8FF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1842601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34FE74-2BC7-F945-4CA0-1CDAFB9AFBBE}"/>
              </a:ext>
            </a:extLst>
          </p:cNvPr>
          <p:cNvSpPr txBox="1"/>
          <p:nvPr/>
        </p:nvSpPr>
        <p:spPr>
          <a:xfrm>
            <a:off x="1482327" y="4492028"/>
            <a:ext cx="33716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Zoonotic spillover</a:t>
            </a:r>
          </a:p>
          <a:p>
            <a:r>
              <a:rPr lang="en-IE"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Most cases historically in children &lt;15</a:t>
            </a:r>
          </a:p>
          <a:p>
            <a:r>
              <a:rPr lang="en-IE"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Secondary transmission rare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E6BF1E-6A2F-0DE2-48D7-5F3AFEF59A1B}"/>
              </a:ext>
            </a:extLst>
          </p:cNvPr>
          <p:cNvSpPr/>
          <p:nvPr/>
        </p:nvSpPr>
        <p:spPr>
          <a:xfrm>
            <a:off x="1482328" y="1972235"/>
            <a:ext cx="3172998" cy="2263484"/>
          </a:xfrm>
          <a:prstGeom prst="rect">
            <a:avLst/>
          </a:prstGeom>
          <a:noFill/>
          <a:ln w="47625">
            <a:solidFill>
              <a:srgbClr val="7681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4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D33F8-8877-4C15-FA6C-2355D68363D0}"/>
              </a:ext>
            </a:extLst>
          </p:cNvPr>
          <p:cNvSpPr txBox="1"/>
          <p:nvPr/>
        </p:nvSpPr>
        <p:spPr>
          <a:xfrm>
            <a:off x="7338071" y="4492030"/>
            <a:ext cx="36483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Sustained human transmission</a:t>
            </a:r>
          </a:p>
          <a:p>
            <a:r>
              <a:rPr lang="en-IE"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1</a:t>
            </a:r>
            <a:r>
              <a:rPr lang="en-IE" sz="2000" baseline="30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st</a:t>
            </a:r>
            <a:r>
              <a:rPr lang="en-IE"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 in Nigeria, now DRC</a:t>
            </a:r>
          </a:p>
          <a:p>
            <a:r>
              <a:rPr lang="en-IE"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Sexual transmission &amp; high partner exchange contact networks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D736E-05B6-940D-B084-DA347999092B}"/>
              </a:ext>
            </a:extLst>
          </p:cNvPr>
          <p:cNvSpPr/>
          <p:nvPr/>
        </p:nvSpPr>
        <p:spPr>
          <a:xfrm>
            <a:off x="7536675" y="1972237"/>
            <a:ext cx="3172998" cy="2263484"/>
          </a:xfrm>
          <a:prstGeom prst="rect">
            <a:avLst/>
          </a:prstGeom>
          <a:noFill/>
          <a:ln w="47625">
            <a:solidFill>
              <a:srgbClr val="7B8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403000000020004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8BCAE2-496D-B93C-8D74-16951965B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00"/>
          <a:stretch/>
        </p:blipFill>
        <p:spPr>
          <a:xfrm>
            <a:off x="8217809" y="2574653"/>
            <a:ext cx="2279876" cy="10586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EA18E8-8013-7A97-D2A6-185A1DFB6C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78" r="40053"/>
          <a:stretch/>
        </p:blipFill>
        <p:spPr>
          <a:xfrm>
            <a:off x="7718691" y="2438716"/>
            <a:ext cx="697502" cy="15710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78CF44F-EB0C-F832-DDD5-4B035B9174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755"/>
          <a:stretch/>
        </p:blipFill>
        <p:spPr>
          <a:xfrm>
            <a:off x="1782788" y="2622267"/>
            <a:ext cx="2482932" cy="120392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AE6B362-0359-37F2-A167-1181DA7A12EC}"/>
              </a:ext>
            </a:extLst>
          </p:cNvPr>
          <p:cNvSpPr txBox="1">
            <a:spLocks/>
          </p:cNvSpPr>
          <p:nvPr/>
        </p:nvSpPr>
        <p:spPr>
          <a:xfrm>
            <a:off x="266099" y="6486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+mj-ea"/>
                <a:cs typeface="+mj-cs"/>
              </a:defRPr>
            </a:lvl1pPr>
          </a:lstStyle>
          <a:p>
            <a:r>
              <a:rPr lang="en-IE"/>
              <a:t>MPXV genomic epidemiology</a:t>
            </a: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F17B4-7F8E-B2CB-C2F5-2450513D7B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457"/>
          <a:stretch/>
        </p:blipFill>
        <p:spPr>
          <a:xfrm>
            <a:off x="2135642" y="2087958"/>
            <a:ext cx="1866369" cy="430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966674-D8B2-6433-0FAB-9C5A372C0B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457"/>
          <a:stretch/>
        </p:blipFill>
        <p:spPr>
          <a:xfrm>
            <a:off x="7338070" y="2061220"/>
            <a:ext cx="1866369" cy="430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37BF8A-F190-18AA-1656-E4E2A64D1156}"/>
              </a:ext>
            </a:extLst>
          </p:cNvPr>
          <p:cNvSpPr txBox="1"/>
          <p:nvPr/>
        </p:nvSpPr>
        <p:spPr>
          <a:xfrm>
            <a:off x="266099" y="6123246"/>
            <a:ext cx="7498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dirty="0" err="1">
                <a:solidFill>
                  <a:srgbClr val="222222"/>
                </a:solidFill>
                <a:effectLst/>
                <a:latin typeface="-apple-system"/>
              </a:rPr>
              <a:t>Ndodo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, N., Ashcroft, J., Lewandowski, K. </a:t>
            </a:r>
            <a:r>
              <a:rPr lang="en-GB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en-GB" b="0" i="1" dirty="0">
                <a:solidFill>
                  <a:srgbClr val="222222"/>
                </a:solidFill>
                <a:effectLst/>
                <a:latin typeface="-apple-system"/>
              </a:rPr>
              <a:t>Nat Med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GB" b="1" i="0" dirty="0">
                <a:solidFill>
                  <a:srgbClr val="222222"/>
                </a:solidFill>
                <a:effectLst/>
                <a:latin typeface="-apple-system"/>
              </a:rPr>
              <a:t>29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, 2317–2324 (2023).</a:t>
            </a:r>
          </a:p>
          <a:p>
            <a:r>
              <a:rPr lang="en-GB" b="0" i="0" dirty="0" err="1">
                <a:solidFill>
                  <a:srgbClr val="222222"/>
                </a:solidFill>
                <a:effectLst/>
                <a:latin typeface="-apple-system"/>
              </a:rPr>
              <a:t>Vakaniaki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, E.H.,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-apple-system"/>
              </a:rPr>
              <a:t>Kacita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, C.,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-apple-system"/>
              </a:rPr>
              <a:t>Kinganda-Lusamaki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, E. </a:t>
            </a:r>
            <a:r>
              <a:rPr lang="en-GB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GB" b="0" i="1" dirty="0">
                <a:solidFill>
                  <a:srgbClr val="222222"/>
                </a:solidFill>
                <a:effectLst/>
                <a:latin typeface="-apple-system"/>
              </a:rPr>
              <a:t>Nat Med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 (2024). </a:t>
            </a:r>
            <a:endParaRPr lang="en-IE" dirty="0">
              <a:latin typeface="Helvetica Neue Light" panose="020004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AA212E-3382-0743-F70E-5CCB516040FC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353845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04F54D-9986-698E-C44C-978A8FAC3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8941" y="460847"/>
            <a:ext cx="8736687" cy="6167539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65F097-F7DA-727A-1533-DA93DE16E372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306184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04F54D-9986-698E-C44C-978A8FAC3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8941" y="460847"/>
            <a:ext cx="8736687" cy="6167539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F37150-E704-9901-D324-D8F032910CE3}"/>
              </a:ext>
            </a:extLst>
          </p:cNvPr>
          <p:cNvSpPr/>
          <p:nvPr/>
        </p:nvSpPr>
        <p:spPr>
          <a:xfrm>
            <a:off x="7644551" y="1405718"/>
            <a:ext cx="1344707" cy="2023281"/>
          </a:xfrm>
          <a:prstGeom prst="rect">
            <a:avLst/>
          </a:prstGeom>
          <a:noFill/>
          <a:ln w="50800">
            <a:solidFill>
              <a:srgbClr val="7681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4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603167-5D4C-788C-E20D-4FDD1D8A2F90}"/>
              </a:ext>
            </a:extLst>
          </p:cNvPr>
          <p:cNvSpPr/>
          <p:nvPr/>
        </p:nvSpPr>
        <p:spPr>
          <a:xfrm>
            <a:off x="6936558" y="120767"/>
            <a:ext cx="5041378" cy="734046"/>
          </a:xfrm>
          <a:prstGeom prst="rect">
            <a:avLst/>
          </a:prstGeom>
          <a:solidFill>
            <a:srgbClr val="7B8F89"/>
          </a:solidFill>
          <a:ln w="50800" cap="flat" cmpd="sng" algn="ctr">
            <a:solidFill>
              <a:srgbClr val="FFFD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800" u="none" strike="noStrike" kern="0" cap="none" spc="0" normalizeH="0" baseline="0" noProof="0" dirty="0">
                <a:ln>
                  <a:noFill/>
                </a:ln>
                <a:solidFill>
                  <a:srgbClr val="FFFDFF"/>
                </a:solidFill>
                <a:effectLst/>
                <a:uLnTx/>
                <a:uFillTx/>
                <a:latin typeface="Helvetica Neue Light" panose="02000503000000020004" pitchFamily="2" charset="0"/>
                <a:ea typeface="Helvetica Neue Light" panose="02000403000000020004" pitchFamily="2" charset="0"/>
                <a:cs typeface="+mn-cs"/>
              </a:rPr>
              <a:t>2017 Nigeria reported cases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A0CAE-BDF2-2482-6A64-2A32602A6600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4095209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04F54D-9986-698E-C44C-978A8FAC3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8941" y="460847"/>
            <a:ext cx="8736687" cy="6167539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F37150-E704-9901-D324-D8F032910CE3}"/>
              </a:ext>
            </a:extLst>
          </p:cNvPr>
          <p:cNvSpPr/>
          <p:nvPr/>
        </p:nvSpPr>
        <p:spPr>
          <a:xfrm>
            <a:off x="7644551" y="1405718"/>
            <a:ext cx="1344707" cy="2023281"/>
          </a:xfrm>
          <a:prstGeom prst="rect">
            <a:avLst/>
          </a:prstGeom>
          <a:noFill/>
          <a:ln w="50800">
            <a:solidFill>
              <a:srgbClr val="7681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4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603167-5D4C-788C-E20D-4FDD1D8A2F90}"/>
              </a:ext>
            </a:extLst>
          </p:cNvPr>
          <p:cNvSpPr/>
          <p:nvPr/>
        </p:nvSpPr>
        <p:spPr>
          <a:xfrm>
            <a:off x="6936558" y="120767"/>
            <a:ext cx="5041378" cy="734046"/>
          </a:xfrm>
          <a:prstGeom prst="rect">
            <a:avLst/>
          </a:prstGeom>
          <a:solidFill>
            <a:srgbClr val="7B8F89"/>
          </a:solidFill>
          <a:ln w="50800" cap="flat" cmpd="sng" algn="ctr">
            <a:solidFill>
              <a:srgbClr val="FFFD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800" u="none" strike="noStrike" kern="0" cap="none" spc="0" normalizeH="0" baseline="0" noProof="0" dirty="0">
                <a:ln>
                  <a:noFill/>
                </a:ln>
                <a:solidFill>
                  <a:srgbClr val="FFFDFF"/>
                </a:solidFill>
                <a:effectLst/>
                <a:uLnTx/>
                <a:uFillTx/>
                <a:latin typeface="Helvetica Neue Light" panose="02000503000000020004" pitchFamily="2" charset="0"/>
                <a:ea typeface="Helvetica Neue Light" panose="02000403000000020004" pitchFamily="2" charset="0"/>
                <a:cs typeface="+mn-cs"/>
              </a:rPr>
              <a:t>2017 Nigeria reported cases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18B86-D65E-5A0B-638D-C2EB8139EF2C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1409453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SA | 2021">
            <a:extLst>
              <a:ext uri="{FF2B5EF4-FFF2-40B4-BE49-F238E27FC236}">
                <a16:creationId xmlns:a16="http://schemas.microsoft.com/office/drawing/2014/main" id="{388214A2-968B-C5F0-CAB3-51407E5D5C04}"/>
              </a:ext>
            </a:extLst>
          </p:cNvPr>
          <p:cNvSpPr txBox="1"/>
          <p:nvPr/>
        </p:nvSpPr>
        <p:spPr>
          <a:xfrm>
            <a:off x="10081942" y="8950158"/>
            <a:ext cx="1747801" cy="49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rPr dirty="0">
                <a:latin typeface="Helvetica Neue Light" panose="02000403000000020004" pitchFamily="2" charset="0"/>
              </a:rPr>
              <a:t>USA | 2021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E9FF36-1F8F-5443-BEC2-20D8ADE37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843" y="981894"/>
            <a:ext cx="6501765" cy="5155011"/>
          </a:xfrm>
          <a:prstGeom prst="rect">
            <a:avLst/>
          </a:prstGeom>
        </p:spPr>
      </p:pic>
      <p:sp>
        <p:nvSpPr>
          <p:cNvPr id="14" name="2022">
            <a:extLst>
              <a:ext uri="{FF2B5EF4-FFF2-40B4-BE49-F238E27FC236}">
                <a16:creationId xmlns:a16="http://schemas.microsoft.com/office/drawing/2014/main" id="{4FB6CBA5-9BB0-3B87-76F4-BD682D9F9857}"/>
              </a:ext>
            </a:extLst>
          </p:cNvPr>
          <p:cNvSpPr txBox="1"/>
          <p:nvPr/>
        </p:nvSpPr>
        <p:spPr>
          <a:xfrm>
            <a:off x="10164046" y="5751320"/>
            <a:ext cx="673261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rPr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2022</a:t>
            </a:r>
          </a:p>
        </p:txBody>
      </p:sp>
      <p:sp>
        <p:nvSpPr>
          <p:cNvPr id="15" name="Nigeria…">
            <a:extLst>
              <a:ext uri="{FF2B5EF4-FFF2-40B4-BE49-F238E27FC236}">
                <a16:creationId xmlns:a16="http://schemas.microsoft.com/office/drawing/2014/main" id="{22E9D2F7-1462-6D3A-2ABF-8C72411FB652}"/>
              </a:ext>
            </a:extLst>
          </p:cNvPr>
          <p:cNvSpPr txBox="1"/>
          <p:nvPr/>
        </p:nvSpPr>
        <p:spPr>
          <a:xfrm>
            <a:off x="7765469" y="4378410"/>
            <a:ext cx="133850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/>
            </a:pPr>
            <a:r>
              <a:rPr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Nigeria</a:t>
            </a:r>
          </a:p>
          <a:p>
            <a:pPr algn="l">
              <a:defRPr sz="2600"/>
            </a:pPr>
            <a:r>
              <a:rPr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201</a:t>
            </a:r>
            <a:r>
              <a:rPr lang="en-IE"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8</a:t>
            </a:r>
            <a:r>
              <a:rPr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-2019</a:t>
            </a:r>
          </a:p>
        </p:txBody>
      </p:sp>
      <p:sp>
        <p:nvSpPr>
          <p:cNvPr id="16" name="Nigeria…">
            <a:extLst>
              <a:ext uri="{FF2B5EF4-FFF2-40B4-BE49-F238E27FC236}">
                <a16:creationId xmlns:a16="http://schemas.microsoft.com/office/drawing/2014/main" id="{3046D588-FBC7-D840-A8BE-7ECE09BDD6DA}"/>
              </a:ext>
            </a:extLst>
          </p:cNvPr>
          <p:cNvSpPr txBox="1"/>
          <p:nvPr/>
        </p:nvSpPr>
        <p:spPr>
          <a:xfrm>
            <a:off x="7040505" y="2120517"/>
            <a:ext cx="133850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/>
            </a:pPr>
            <a:r>
              <a:rPr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Nigeria</a:t>
            </a:r>
          </a:p>
          <a:p>
            <a:pPr algn="l">
              <a:defRPr sz="2600"/>
            </a:pPr>
            <a:r>
              <a:rPr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201</a:t>
            </a:r>
            <a:r>
              <a:rPr lang="en-IE"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7</a:t>
            </a:r>
            <a:r>
              <a:rPr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-201</a:t>
            </a:r>
            <a:r>
              <a:rPr lang="en-IE"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8</a:t>
            </a:r>
            <a:endParaRPr sz="2000" dirty="0">
              <a:latin typeface="Helvetica Neue Light" panose="020005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950B33-42DB-4A85-1C21-CFE6C9B36F2B}"/>
              </a:ext>
            </a:extLst>
          </p:cNvPr>
          <p:cNvSpPr/>
          <p:nvPr/>
        </p:nvSpPr>
        <p:spPr>
          <a:xfrm>
            <a:off x="6936558" y="120767"/>
            <a:ext cx="5041378" cy="734046"/>
          </a:xfrm>
          <a:prstGeom prst="rect">
            <a:avLst/>
          </a:prstGeom>
          <a:solidFill>
            <a:srgbClr val="7B8F89"/>
          </a:solidFill>
          <a:ln w="50800" cap="flat" cmpd="sng" algn="ctr">
            <a:solidFill>
              <a:srgbClr val="FFFD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800" u="none" strike="noStrike" kern="0" cap="none" spc="0" normalizeH="0" baseline="0" noProof="0" dirty="0">
                <a:ln>
                  <a:noFill/>
                </a:ln>
                <a:solidFill>
                  <a:srgbClr val="FFFDFF"/>
                </a:solidFill>
                <a:effectLst/>
                <a:uLnTx/>
                <a:uFillTx/>
                <a:latin typeface="Helvetica Neue Light" panose="02000503000000020004" pitchFamily="2" charset="0"/>
                <a:ea typeface="Helvetica Neue Light" panose="02000403000000020004" pitchFamily="2" charset="0"/>
                <a:cs typeface="+mn-cs"/>
              </a:rPr>
              <a:t>2017 Nigeria reported cases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EA93309-9FA1-10AB-9A69-6F03D811F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38500" r="25580"/>
          <a:stretch/>
        </p:blipFill>
        <p:spPr>
          <a:xfrm>
            <a:off x="0" y="412887"/>
            <a:ext cx="3138171" cy="616753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8016BC-13AE-730D-ED21-7528A034DFFF}"/>
              </a:ext>
            </a:extLst>
          </p:cNvPr>
          <p:cNvSpPr/>
          <p:nvPr/>
        </p:nvSpPr>
        <p:spPr>
          <a:xfrm>
            <a:off x="1678676" y="1357758"/>
            <a:ext cx="1427940" cy="2023281"/>
          </a:xfrm>
          <a:prstGeom prst="rect">
            <a:avLst/>
          </a:prstGeom>
          <a:noFill/>
          <a:ln w="50800">
            <a:solidFill>
              <a:srgbClr val="7681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4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6FB1E-00DD-A8E1-5278-12E06E2D9E2F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992575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SA | 2021">
            <a:extLst>
              <a:ext uri="{FF2B5EF4-FFF2-40B4-BE49-F238E27FC236}">
                <a16:creationId xmlns:a16="http://schemas.microsoft.com/office/drawing/2014/main" id="{388214A2-968B-C5F0-CAB3-51407E5D5C04}"/>
              </a:ext>
            </a:extLst>
          </p:cNvPr>
          <p:cNvSpPr txBox="1"/>
          <p:nvPr/>
        </p:nvSpPr>
        <p:spPr>
          <a:xfrm>
            <a:off x="10081942" y="8950158"/>
            <a:ext cx="1747801" cy="49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rPr dirty="0">
                <a:latin typeface="Helvetica Neue Light" panose="02000403000000020004" pitchFamily="2" charset="0"/>
              </a:rPr>
              <a:t>USA | 2021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E9FF36-1F8F-5443-BEC2-20D8ADE37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843" y="981894"/>
            <a:ext cx="6501765" cy="51550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31F126-13E8-364C-2A5D-DCEBDB6B49C1}"/>
              </a:ext>
            </a:extLst>
          </p:cNvPr>
          <p:cNvSpPr/>
          <p:nvPr/>
        </p:nvSpPr>
        <p:spPr>
          <a:xfrm>
            <a:off x="7357241" y="5796547"/>
            <a:ext cx="2385849" cy="45587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4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E5E94-BC0B-9D2A-9DFA-3BF5C35F7DE7}"/>
              </a:ext>
            </a:extLst>
          </p:cNvPr>
          <p:cNvSpPr txBox="1"/>
          <p:nvPr/>
        </p:nvSpPr>
        <p:spPr>
          <a:xfrm>
            <a:off x="10505159" y="3098269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42 SNPs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48C4EE-6DED-D9D7-2F2B-EBF68A1A86D5}"/>
              </a:ext>
            </a:extLst>
          </p:cNvPr>
          <p:cNvCxnSpPr>
            <a:cxnSpLocks/>
          </p:cNvCxnSpPr>
          <p:nvPr/>
        </p:nvCxnSpPr>
        <p:spPr>
          <a:xfrm flipH="1">
            <a:off x="9107014" y="3559399"/>
            <a:ext cx="1949856" cy="2187860"/>
          </a:xfrm>
          <a:prstGeom prst="straightConnector1">
            <a:avLst/>
          </a:prstGeom>
          <a:ln w="476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79024AE-8061-F348-F4F1-63FA01AAF148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rot="17311271">
            <a:off x="9137412" y="916368"/>
            <a:ext cx="683336" cy="8030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47D627-79E6-537B-CCA4-FB89BB8D1C26}"/>
              </a:ext>
            </a:extLst>
          </p:cNvPr>
          <p:cNvSpPr txBox="1"/>
          <p:nvPr/>
        </p:nvSpPr>
        <p:spPr>
          <a:xfrm>
            <a:off x="10022071" y="1056281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dsDNA virus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7DDF9-F4AB-BCF1-3450-07141880C12B}"/>
              </a:ext>
            </a:extLst>
          </p:cNvPr>
          <p:cNvSpPr txBox="1"/>
          <p:nvPr/>
        </p:nvSpPr>
        <p:spPr>
          <a:xfrm>
            <a:off x="9106713" y="1740927"/>
            <a:ext cx="36786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Expect ~1 nucleotide change every 3 years</a:t>
            </a:r>
            <a:endParaRPr kumimoji="0" lang="en-IE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Helvetica Neue Light" panose="02000403000000020004" pitchFamily="2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9CBD5A-A70E-1354-E7A7-1F3F81EA45E1}"/>
              </a:ext>
            </a:extLst>
          </p:cNvPr>
          <p:cNvSpPr txBox="1"/>
          <p:nvPr/>
        </p:nvSpPr>
        <p:spPr>
          <a:xfrm>
            <a:off x="4730037" y="6067498"/>
            <a:ext cx="5013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Isidro </a:t>
            </a:r>
            <a:r>
              <a:rPr lang="en-GB" sz="1600" i="1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et al </a:t>
            </a:r>
            <a:r>
              <a:rPr lang="en-GB" sz="16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Nat. Med 2022</a:t>
            </a:r>
          </a:p>
          <a:p>
            <a:r>
              <a:rPr lang="en-IE" sz="1600" dirty="0" err="1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Gigante</a:t>
            </a:r>
            <a:r>
              <a:rPr lang="en-IE" sz="16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 </a:t>
            </a:r>
            <a:r>
              <a:rPr lang="en-IE" sz="1600" i="1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et al </a:t>
            </a:r>
            <a:r>
              <a:rPr lang="en-IE" sz="16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Science 2022 </a:t>
            </a:r>
          </a:p>
        </p:txBody>
      </p:sp>
      <p:sp>
        <p:nvSpPr>
          <p:cNvPr id="11" name="Nigeria…">
            <a:extLst>
              <a:ext uri="{FF2B5EF4-FFF2-40B4-BE49-F238E27FC236}">
                <a16:creationId xmlns:a16="http://schemas.microsoft.com/office/drawing/2014/main" id="{D15EF068-8ADB-22FF-FE0C-D634808A60E7}"/>
              </a:ext>
            </a:extLst>
          </p:cNvPr>
          <p:cNvSpPr txBox="1"/>
          <p:nvPr/>
        </p:nvSpPr>
        <p:spPr>
          <a:xfrm>
            <a:off x="7765469" y="4378410"/>
            <a:ext cx="133850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/>
            </a:pPr>
            <a:r>
              <a:rPr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Nigeria</a:t>
            </a:r>
          </a:p>
          <a:p>
            <a:pPr algn="l">
              <a:defRPr sz="2600"/>
            </a:pPr>
            <a:r>
              <a:rPr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201</a:t>
            </a:r>
            <a:r>
              <a:rPr lang="en-IE"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8</a:t>
            </a:r>
            <a:r>
              <a:rPr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-2019</a:t>
            </a:r>
          </a:p>
        </p:txBody>
      </p:sp>
      <p:sp>
        <p:nvSpPr>
          <p:cNvPr id="13" name="2022">
            <a:extLst>
              <a:ext uri="{FF2B5EF4-FFF2-40B4-BE49-F238E27FC236}">
                <a16:creationId xmlns:a16="http://schemas.microsoft.com/office/drawing/2014/main" id="{9227851F-FB0B-96C5-BB13-D0097AC4770F}"/>
              </a:ext>
            </a:extLst>
          </p:cNvPr>
          <p:cNvSpPr txBox="1"/>
          <p:nvPr/>
        </p:nvSpPr>
        <p:spPr>
          <a:xfrm>
            <a:off x="10164046" y="5751320"/>
            <a:ext cx="673261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rPr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2022</a:t>
            </a:r>
          </a:p>
        </p:txBody>
      </p:sp>
      <p:sp>
        <p:nvSpPr>
          <p:cNvPr id="14" name="Nigeria…">
            <a:extLst>
              <a:ext uri="{FF2B5EF4-FFF2-40B4-BE49-F238E27FC236}">
                <a16:creationId xmlns:a16="http://schemas.microsoft.com/office/drawing/2014/main" id="{C5CCF4AD-38B1-F527-518E-5C2B44F8C9E8}"/>
              </a:ext>
            </a:extLst>
          </p:cNvPr>
          <p:cNvSpPr txBox="1"/>
          <p:nvPr/>
        </p:nvSpPr>
        <p:spPr>
          <a:xfrm>
            <a:off x="7040505" y="2120517"/>
            <a:ext cx="133850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/>
            </a:pPr>
            <a:r>
              <a:rPr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Nigeria</a:t>
            </a:r>
          </a:p>
          <a:p>
            <a:pPr algn="l">
              <a:defRPr sz="2600"/>
            </a:pPr>
            <a:r>
              <a:rPr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201</a:t>
            </a:r>
            <a:r>
              <a:rPr lang="en-IE"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7</a:t>
            </a:r>
            <a:r>
              <a:rPr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-201</a:t>
            </a:r>
            <a:r>
              <a:rPr lang="en-IE" sz="2000" dirty="0">
                <a:latin typeface="Helvetica Neue Light" panose="02000503000000020004" pitchFamily="2" charset="0"/>
                <a:ea typeface="Helvetica Neue Light" panose="02000403000000020004" pitchFamily="2" charset="0"/>
              </a:rPr>
              <a:t>8</a:t>
            </a:r>
            <a:endParaRPr sz="2000" dirty="0">
              <a:latin typeface="Helvetica Neue Light" panose="020005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15641F1D-1081-BC6C-690A-1DB14B8A6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38500" r="25580"/>
          <a:stretch/>
        </p:blipFill>
        <p:spPr>
          <a:xfrm>
            <a:off x="0" y="412887"/>
            <a:ext cx="3138171" cy="6167539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80FEDE-8CFE-AD4E-A73B-BB49B0EEC267}"/>
              </a:ext>
            </a:extLst>
          </p:cNvPr>
          <p:cNvSpPr/>
          <p:nvPr/>
        </p:nvSpPr>
        <p:spPr>
          <a:xfrm>
            <a:off x="1678676" y="1357758"/>
            <a:ext cx="1427940" cy="2023281"/>
          </a:xfrm>
          <a:prstGeom prst="rect">
            <a:avLst/>
          </a:prstGeom>
          <a:noFill/>
          <a:ln w="50800">
            <a:solidFill>
              <a:srgbClr val="7681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Helvetica Neue Light" panose="020004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22E5C-79F3-4E11-CA70-C15B58C169E8}"/>
              </a:ext>
            </a:extLst>
          </p:cNvPr>
          <p:cNvSpPr txBox="1"/>
          <p:nvPr/>
        </p:nvSpPr>
        <p:spPr>
          <a:xfrm>
            <a:off x="9566475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from Áine O’Toole</a:t>
            </a:r>
          </a:p>
        </p:txBody>
      </p:sp>
    </p:spTree>
    <p:extLst>
      <p:ext uri="{BB962C8B-B14F-4D97-AF65-F5344CB8AC3E}">
        <p14:creationId xmlns:p14="http://schemas.microsoft.com/office/powerpoint/2010/main" val="247292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rtic">
  <a:themeElements>
    <a:clrScheme name="Custom 4">
      <a:dk1>
        <a:srgbClr val="000000"/>
      </a:dk1>
      <a:lt1>
        <a:srgbClr val="FFFDFF"/>
      </a:lt1>
      <a:dk2>
        <a:srgbClr val="025D68"/>
      </a:dk2>
      <a:lt2>
        <a:srgbClr val="038294"/>
      </a:lt2>
      <a:accent1>
        <a:srgbClr val="025D68"/>
      </a:accent1>
      <a:accent2>
        <a:srgbClr val="EC605D"/>
      </a:accent2>
      <a:accent3>
        <a:srgbClr val="035D68"/>
      </a:accent3>
      <a:accent4>
        <a:srgbClr val="EC605D"/>
      </a:accent4>
      <a:accent5>
        <a:srgbClr val="DD7779"/>
      </a:accent5>
      <a:accent6>
        <a:srgbClr val="F6EECA"/>
      </a:accent6>
      <a:hlink>
        <a:srgbClr val="025D68"/>
      </a:hlink>
      <a:folHlink>
        <a:srgbClr val="EC605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tic" id="{3C8E53DB-70B3-704B-A8BA-2570FB9F9C92}" vid="{1422D1AF-A413-AA48-92BF-08D950EC80E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1278</Words>
  <Application>Microsoft Macintosh PowerPoint</Application>
  <PresentationFormat>Widescreen</PresentationFormat>
  <Paragraphs>211</Paragraphs>
  <Slides>30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-apple-system</vt:lpstr>
      <vt:lpstr>Arial</vt:lpstr>
      <vt:lpstr>Courier New</vt:lpstr>
      <vt:lpstr>Helvetica Neue Light</vt:lpstr>
      <vt:lpstr>Helvetica Neue Light</vt:lpstr>
      <vt:lpstr>Helvetica Neue Thin</vt:lpstr>
      <vt:lpstr>Office Theme</vt:lpstr>
      <vt:lpstr>artic</vt:lpstr>
      <vt:lpstr>MPXV genomic epidemiology  &amp; squirrel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MPXV phylogenetics is challenging</vt:lpstr>
      <vt:lpstr>MPXV phylogenetics is challenging</vt:lpstr>
      <vt:lpstr>MPXV phylogenetics is challenging</vt:lpstr>
      <vt:lpstr>The mutations in a sequence alignment matter</vt:lpstr>
      <vt:lpstr>MPXV phylogenetics is challenging</vt:lpstr>
      <vt:lpstr>Squirrel can help do these steps for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Áine O'Toole</dc:creator>
  <cp:lastModifiedBy>Áine O'Toole</cp:lastModifiedBy>
  <cp:revision>1</cp:revision>
  <dcterms:created xsi:type="dcterms:W3CDTF">2024-09-19T10:51:14Z</dcterms:created>
  <dcterms:modified xsi:type="dcterms:W3CDTF">2024-09-19T10:55:56Z</dcterms:modified>
</cp:coreProperties>
</file>